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Kanit Medium"/>
      <p:regular r:id="rId37"/>
      <p:bold r:id="rId38"/>
      <p:italic r:id="rId39"/>
      <p:boldItalic r:id="rId40"/>
    </p:embeddedFont>
    <p:embeddedFont>
      <p:font typeface="Helvetica Neue"/>
      <p:regular r:id="rId41"/>
      <p:bold r:id="rId42"/>
      <p:italic r:id="rId43"/>
      <p:boldItalic r:id="rId44"/>
    </p:embeddedFont>
    <p:embeddedFont>
      <p:font typeface="Kanit"/>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579565-29E5-4867-9E7F-BAE6D8054794}">
  <a:tblStyle styleId="{A9579565-29E5-4867-9E7F-BAE6D80547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nitMedium-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Kanit-bold.fntdata"/><Relationship Id="rId45" Type="http://schemas.openxmlformats.org/officeDocument/2006/relationships/font" Target="fonts/Kani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Kanit-boldItalic.fntdata"/><Relationship Id="rId47" Type="http://schemas.openxmlformats.org/officeDocument/2006/relationships/font" Target="fonts/Kanit-italic.fntdata"/><Relationship Id="rId49"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KanitMedium-regular.fntdata"/><Relationship Id="rId36" Type="http://schemas.openxmlformats.org/officeDocument/2006/relationships/slide" Target="slides/slide30.xml"/><Relationship Id="rId39" Type="http://schemas.openxmlformats.org/officeDocument/2006/relationships/font" Target="fonts/KanitMedium-italic.fntdata"/><Relationship Id="rId38" Type="http://schemas.openxmlformats.org/officeDocument/2006/relationships/font" Target="fonts/Kanit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97313c11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97313c11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97313c1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97313c1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97313c1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97313c11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97313c11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97313c11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97353d6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97353d6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97313c11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97313c11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97313c11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97313c11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97313c11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97313c11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97353d6c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97353d6c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97353d6c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97353d6c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9ca915bc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9ca915b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97353d6c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97353d6c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97353d6c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97353d6c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97353d6c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97353d6c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97313c1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97313c1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7353d6c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97353d6c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97353d6c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97353d6c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97353d6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97353d6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97353d6c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97353d6c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97353d6c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97353d6c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97353d6c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97353d6c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9ca915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9ca915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97313c1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97313c1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553dea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553dea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97313c11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97313c11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97313c1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97313c1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97313c1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97313c1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97313c1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97313c1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97313c1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97313c1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4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20" name="Google Shape;20;p2"/>
          <p:cNvSpPr txBox="1"/>
          <p:nvPr>
            <p:ph idx="1" type="subTitle"/>
          </p:nvPr>
        </p:nvSpPr>
        <p:spPr>
          <a:xfrm>
            <a:off x="1905000" y="2171700"/>
            <a:ext cx="5334000" cy="800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21" name="Google Shape;21;p2"/>
          <p:cNvSpPr txBox="1"/>
          <p:nvPr>
            <p:ph type="ctrTitle"/>
          </p:nvPr>
        </p:nvSpPr>
        <p:spPr>
          <a:xfrm>
            <a:off x="685800" y="800100"/>
            <a:ext cx="7772400" cy="10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 name="Google Shape;22;p2"/>
          <p:cNvSpPr txBox="1"/>
          <p:nvPr>
            <p:ph idx="2" type="subTitle"/>
          </p:nvPr>
        </p:nvSpPr>
        <p:spPr>
          <a:xfrm>
            <a:off x="1524000" y="3543300"/>
            <a:ext cx="6019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3" name="Google Shape;23;p2"/>
          <p:cNvSpPr txBox="1"/>
          <p:nvPr>
            <p:ph idx="3" type="subTitle"/>
          </p:nvPr>
        </p:nvSpPr>
        <p:spPr>
          <a:xfrm>
            <a:off x="2133600" y="3028950"/>
            <a:ext cx="4876800" cy="4572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algn="ctr">
              <a:spcBef>
                <a:spcPts val="600"/>
              </a:spcBef>
              <a:spcAft>
                <a:spcPts val="0"/>
              </a:spcAft>
              <a:buNone/>
              <a:defRPr/>
            </a:lvl9pPr>
          </a:lstStyle>
          <a:p/>
        </p:txBody>
      </p:sp>
      <p:sp>
        <p:nvSpPr>
          <p:cNvPr id="24" name="Google Shape;24;p2"/>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1"/>
          <p:cNvSpPr txBox="1"/>
          <p:nvPr>
            <p:ph type="title"/>
          </p:nvPr>
        </p:nvSpPr>
        <p:spPr>
          <a:xfrm>
            <a:off x="457200" y="171450"/>
            <a:ext cx="8229600" cy="7428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Clr>
                <a:srgbClr val="005EF6"/>
              </a:buClr>
              <a:buSzPts val="3600"/>
              <a:buNone/>
              <a:defRPr i="0" sz="4000" u="none" cap="none" strike="noStrike">
                <a:solidFill>
                  <a:srgbClr val="005EF6"/>
                </a:solidFill>
              </a:defRPr>
            </a:lvl1pPr>
            <a:lvl2pPr lvl="1"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2pPr>
            <a:lvl3pPr lvl="2"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3pPr>
            <a:lvl4pPr lvl="3"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4pPr>
            <a:lvl5pPr lvl="4"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5pPr>
            <a:lvl6pPr lvl="5"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6pPr>
            <a:lvl7pPr lvl="6"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7pPr>
            <a:lvl8pPr lvl="7"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8pPr>
            <a:lvl9pPr lvl="8"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9pPr>
          </a:lstStyle>
          <a:p/>
        </p:txBody>
      </p:sp>
      <p:sp>
        <p:nvSpPr>
          <p:cNvPr id="61" name="Google Shape;61;p11"/>
          <p:cNvSpPr txBox="1"/>
          <p:nvPr>
            <p:ph idx="1" type="body"/>
          </p:nvPr>
        </p:nvSpPr>
        <p:spPr>
          <a:xfrm>
            <a:off x="457200" y="1143000"/>
            <a:ext cx="8229600" cy="3257400"/>
          </a:xfrm>
          <a:prstGeom prst="rect">
            <a:avLst/>
          </a:prstGeom>
          <a:noFill/>
          <a:ln>
            <a:noFill/>
          </a:ln>
        </p:spPr>
        <p:txBody>
          <a:bodyPr anchorCtr="0" anchor="t" bIns="46025" lIns="92075" spcFirstLastPara="1" rIns="92075" wrap="square" tIns="46025">
            <a:noAutofit/>
          </a:bodyPr>
          <a:lstStyle>
            <a:lvl1pPr indent="-482600" lvl="0" marL="457200" marR="0" rtl="0" algn="l">
              <a:spcBef>
                <a:spcPts val="640"/>
              </a:spcBef>
              <a:spcAft>
                <a:spcPts val="0"/>
              </a:spcAft>
              <a:buClr>
                <a:schemeClr val="accent1"/>
              </a:buClr>
              <a:buSzPts val="4000"/>
              <a:buChar char="•"/>
              <a:defRPr i="0" sz="3200" u="none" cap="none" strike="noStrike">
                <a:solidFill>
                  <a:schemeClr val="dk1"/>
                </a:solidFill>
              </a:defRPr>
            </a:lvl1pPr>
            <a:lvl2pPr indent="-406400" lvl="1" marL="914400" marR="0" rtl="0" algn="l">
              <a:spcBef>
                <a:spcPts val="560"/>
              </a:spcBef>
              <a:spcAft>
                <a:spcPts val="0"/>
              </a:spcAft>
              <a:buClr>
                <a:schemeClr val="dk2"/>
              </a:buClr>
              <a:buSzPts val="2800"/>
              <a:buChar char="▪"/>
              <a:defRPr i="0" sz="2800" u="none" cap="none" strike="noStrike">
                <a:solidFill>
                  <a:schemeClr val="dk1"/>
                </a:solidFill>
              </a:defRPr>
            </a:lvl2pPr>
            <a:lvl3pPr indent="-381000" lvl="2" marL="1371600" marR="0" rtl="0" algn="l">
              <a:spcBef>
                <a:spcPts val="480"/>
              </a:spcBef>
              <a:spcAft>
                <a:spcPts val="0"/>
              </a:spcAft>
              <a:buClr>
                <a:schemeClr val="accent1"/>
              </a:buClr>
              <a:buSzPts val="2400"/>
              <a:buChar char="o"/>
              <a:defRPr i="0" sz="2400" u="none" cap="none" strike="noStrike">
                <a:solidFill>
                  <a:schemeClr val="dk1"/>
                </a:solidFill>
              </a:defRPr>
            </a:lvl3pPr>
            <a:lvl4pPr indent="-311150" lvl="3" marL="1828800" marR="0" rtl="0" algn="l">
              <a:spcBef>
                <a:spcPts val="400"/>
              </a:spcBef>
              <a:spcAft>
                <a:spcPts val="0"/>
              </a:spcAft>
              <a:buClr>
                <a:schemeClr val="accent1"/>
              </a:buClr>
              <a:buSzPts val="13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62" name="Google Shape;62;p11"/>
          <p:cNvSpPr txBox="1"/>
          <p:nvPr>
            <p:ph idx="11" type="ftr"/>
          </p:nvPr>
        </p:nvSpPr>
        <p:spPr>
          <a:xfrm>
            <a:off x="457200" y="4914900"/>
            <a:ext cx="8229600" cy="2286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1"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9pPr>
          </a:lstStyle>
          <a:p/>
        </p:txBody>
      </p:sp>
      <p:sp>
        <p:nvSpPr>
          <p:cNvPr id="63" name="Google Shape;6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75" name="Shape 75"/>
        <p:cNvGrpSpPr/>
        <p:nvPr/>
      </p:nvGrpSpPr>
      <p:grpSpPr>
        <a:xfrm>
          <a:off x="0" y="0"/>
          <a:ext cx="0" cy="0"/>
          <a:chOff x="0" y="0"/>
          <a:chExt cx="0" cy="0"/>
        </a:xfrm>
      </p:grpSpPr>
      <p:sp>
        <p:nvSpPr>
          <p:cNvPr id="76" name="Google Shape;76;p15"/>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77" name="Google Shape;77;p15"/>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78" name="Google Shape;78;p15"/>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79" name="Google Shape;79;p15"/>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5">
    <p:spTree>
      <p:nvGrpSpPr>
        <p:cNvPr id="80" name="Shape 80"/>
        <p:cNvGrpSpPr/>
        <p:nvPr/>
      </p:nvGrpSpPr>
      <p:grpSpPr>
        <a:xfrm>
          <a:off x="0" y="0"/>
          <a:ext cx="0" cy="0"/>
          <a:chOff x="0" y="0"/>
          <a:chExt cx="0" cy="0"/>
        </a:xfrm>
      </p:grpSpPr>
      <p:sp>
        <p:nvSpPr>
          <p:cNvPr id="81" name="Google Shape;81;p16"/>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2" name="Google Shape;82;p16"/>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3" name="Google Shape;83;p16"/>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4" name="Google Shape;84;p16"/>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6">
    <p:spTree>
      <p:nvGrpSpPr>
        <p:cNvPr id="85" name="Shape 85"/>
        <p:cNvGrpSpPr/>
        <p:nvPr/>
      </p:nvGrpSpPr>
      <p:grpSpPr>
        <a:xfrm>
          <a:off x="0" y="0"/>
          <a:ext cx="0" cy="0"/>
          <a:chOff x="0" y="0"/>
          <a:chExt cx="0" cy="0"/>
        </a:xfrm>
      </p:grpSpPr>
      <p:sp>
        <p:nvSpPr>
          <p:cNvPr id="86" name="Google Shape;86;p17"/>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7" name="Google Shape;87;p17"/>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8" name="Google Shape;88;p17"/>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9" name="Google Shape;89;p17"/>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90" name="Shape 90"/>
        <p:cNvGrpSpPr/>
        <p:nvPr/>
      </p:nvGrpSpPr>
      <p:grpSpPr>
        <a:xfrm>
          <a:off x="0" y="0"/>
          <a:ext cx="0" cy="0"/>
          <a:chOff x="0" y="0"/>
          <a:chExt cx="0" cy="0"/>
        </a:xfrm>
      </p:grpSpPr>
      <p:sp>
        <p:nvSpPr>
          <p:cNvPr id="91" name="Google Shape;9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Azure">
  <p:cSld name="Title &amp; Bullets-Azure">
    <p:spTree>
      <p:nvGrpSpPr>
        <p:cNvPr id="94" name="Shape 94"/>
        <p:cNvGrpSpPr/>
        <p:nvPr/>
      </p:nvGrpSpPr>
      <p:grpSpPr>
        <a:xfrm>
          <a:off x="0" y="0"/>
          <a:ext cx="0" cy="0"/>
          <a:chOff x="0" y="0"/>
          <a:chExt cx="0" cy="0"/>
        </a:xfrm>
      </p:grpSpPr>
      <p:sp>
        <p:nvSpPr>
          <p:cNvPr id="95" name="Google Shape;95;p19"/>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2600"/>
              <a:buFont typeface="Kanit Medium"/>
              <a:buNone/>
              <a:defRPr sz="2600">
                <a:solidFill>
                  <a:srgbClr val="000000"/>
                </a:solidFill>
                <a:latin typeface="Kanit Medium"/>
                <a:ea typeface="Kanit Medium"/>
                <a:cs typeface="Kanit Medium"/>
                <a:sym typeface="Kanit Medium"/>
              </a:defRPr>
            </a:lvl1pPr>
            <a:lvl2pPr lvl="1" rtl="0" algn="l">
              <a:lnSpc>
                <a:spcPct val="80000"/>
              </a:lnSpc>
              <a:spcBef>
                <a:spcPts val="0"/>
              </a:spcBef>
              <a:spcAft>
                <a:spcPts val="0"/>
              </a:spcAft>
              <a:buClr>
                <a:srgbClr val="929292"/>
              </a:buClr>
              <a:buSzPts val="700"/>
              <a:buNone/>
              <a:defRPr/>
            </a:lvl2pPr>
            <a:lvl3pPr lvl="2" rtl="0" algn="l">
              <a:lnSpc>
                <a:spcPct val="80000"/>
              </a:lnSpc>
              <a:spcBef>
                <a:spcPts val="0"/>
              </a:spcBef>
              <a:spcAft>
                <a:spcPts val="0"/>
              </a:spcAft>
              <a:buClr>
                <a:srgbClr val="929292"/>
              </a:buClr>
              <a:buSzPts val="700"/>
              <a:buNone/>
              <a:defRPr/>
            </a:lvl3pPr>
            <a:lvl4pPr lvl="3" rtl="0" algn="l">
              <a:lnSpc>
                <a:spcPct val="80000"/>
              </a:lnSpc>
              <a:spcBef>
                <a:spcPts val="0"/>
              </a:spcBef>
              <a:spcAft>
                <a:spcPts val="0"/>
              </a:spcAft>
              <a:buClr>
                <a:srgbClr val="929292"/>
              </a:buClr>
              <a:buSzPts val="700"/>
              <a:buNone/>
              <a:defRPr/>
            </a:lvl4pPr>
            <a:lvl5pPr lvl="4" rtl="0" algn="l">
              <a:lnSpc>
                <a:spcPct val="80000"/>
              </a:lnSpc>
              <a:spcBef>
                <a:spcPts val="0"/>
              </a:spcBef>
              <a:spcAft>
                <a:spcPts val="0"/>
              </a:spcAft>
              <a:buClr>
                <a:srgbClr val="929292"/>
              </a:buClr>
              <a:buSzPts val="700"/>
              <a:buNone/>
              <a:defRPr/>
            </a:lvl5pPr>
            <a:lvl6pPr lvl="5" rtl="0" algn="l">
              <a:lnSpc>
                <a:spcPct val="80000"/>
              </a:lnSpc>
              <a:spcBef>
                <a:spcPts val="0"/>
              </a:spcBef>
              <a:spcAft>
                <a:spcPts val="0"/>
              </a:spcAft>
              <a:buClr>
                <a:srgbClr val="929292"/>
              </a:buClr>
              <a:buSzPts val="700"/>
              <a:buNone/>
              <a:defRPr/>
            </a:lvl6pPr>
            <a:lvl7pPr lvl="6" rtl="0" algn="l">
              <a:lnSpc>
                <a:spcPct val="80000"/>
              </a:lnSpc>
              <a:spcBef>
                <a:spcPts val="0"/>
              </a:spcBef>
              <a:spcAft>
                <a:spcPts val="0"/>
              </a:spcAft>
              <a:buClr>
                <a:srgbClr val="929292"/>
              </a:buClr>
              <a:buSzPts val="700"/>
              <a:buNone/>
              <a:defRPr/>
            </a:lvl7pPr>
            <a:lvl8pPr lvl="7" rtl="0" algn="l">
              <a:lnSpc>
                <a:spcPct val="80000"/>
              </a:lnSpc>
              <a:spcBef>
                <a:spcPts val="0"/>
              </a:spcBef>
              <a:spcAft>
                <a:spcPts val="0"/>
              </a:spcAft>
              <a:buClr>
                <a:srgbClr val="929292"/>
              </a:buClr>
              <a:buSzPts val="700"/>
              <a:buNone/>
              <a:defRPr/>
            </a:lvl8pPr>
            <a:lvl9pPr lvl="8" rtl="0" algn="l">
              <a:lnSpc>
                <a:spcPct val="80000"/>
              </a:lnSpc>
              <a:spcBef>
                <a:spcPts val="0"/>
              </a:spcBef>
              <a:spcAft>
                <a:spcPts val="0"/>
              </a:spcAft>
              <a:buClr>
                <a:srgbClr val="929292"/>
              </a:buClr>
              <a:buSzPts val="700"/>
              <a:buNone/>
              <a:defRPr/>
            </a:lvl9pPr>
          </a:lstStyle>
          <a:p/>
        </p:txBody>
      </p:sp>
      <p:sp>
        <p:nvSpPr>
          <p:cNvPr id="96" name="Google Shape;96;p19"/>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80000"/>
              </a:lnSpc>
              <a:spcBef>
                <a:spcPts val="0"/>
              </a:spcBef>
              <a:spcAft>
                <a:spcPts val="0"/>
              </a:spcAft>
              <a:buClr>
                <a:srgbClr val="929292"/>
              </a:buClr>
              <a:buSzPts val="1700"/>
              <a:buFont typeface="Kanit"/>
              <a:buNone/>
              <a:defRPr sz="1700">
                <a:solidFill>
                  <a:srgbClr val="929292"/>
                </a:solidFill>
                <a:latin typeface="Kanit"/>
                <a:ea typeface="Kanit"/>
                <a:cs typeface="Kanit"/>
                <a:sym typeface="Kanit"/>
              </a:defRPr>
            </a:lvl1pPr>
            <a:lvl2pPr indent="-279400" lvl="1" marL="914400" rtl="0" algn="l">
              <a:lnSpc>
                <a:spcPct val="90000"/>
              </a:lnSpc>
              <a:spcBef>
                <a:spcPts val="0"/>
              </a:spcBef>
              <a:spcAft>
                <a:spcPts val="0"/>
              </a:spcAft>
              <a:buClr>
                <a:srgbClr val="000000"/>
              </a:buClr>
              <a:buSzPts val="800"/>
              <a:buChar char="○"/>
              <a:defRPr/>
            </a:lvl2pPr>
            <a:lvl3pPr indent="-279400" lvl="2" marL="1371600" rtl="0" algn="l">
              <a:lnSpc>
                <a:spcPct val="90000"/>
              </a:lnSpc>
              <a:spcBef>
                <a:spcPts val="0"/>
              </a:spcBef>
              <a:spcAft>
                <a:spcPts val="0"/>
              </a:spcAft>
              <a:buClr>
                <a:srgbClr val="000000"/>
              </a:buClr>
              <a:buSzPts val="800"/>
              <a:buChar char="■"/>
              <a:defRPr/>
            </a:lvl3pPr>
            <a:lvl4pPr indent="-279400" lvl="3" marL="1828800" rtl="0" algn="l">
              <a:lnSpc>
                <a:spcPct val="90000"/>
              </a:lnSpc>
              <a:spcBef>
                <a:spcPts val="0"/>
              </a:spcBef>
              <a:spcAft>
                <a:spcPts val="0"/>
              </a:spcAft>
              <a:buClr>
                <a:srgbClr val="000000"/>
              </a:buClr>
              <a:buSzPts val="800"/>
              <a:buChar char="●"/>
              <a:defRPr/>
            </a:lvl4pPr>
            <a:lvl5pPr indent="-279400" lvl="4" marL="2286000" rtl="0" algn="l">
              <a:lnSpc>
                <a:spcPct val="90000"/>
              </a:lnSpc>
              <a:spcBef>
                <a:spcPts val="0"/>
              </a:spcBef>
              <a:spcAft>
                <a:spcPts val="0"/>
              </a:spcAft>
              <a:buClr>
                <a:srgbClr val="000000"/>
              </a:buClr>
              <a:buSzPts val="8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sp>
        <p:nvSpPr>
          <p:cNvPr id="97" name="Google Shape;97;p19"/>
          <p:cNvSpPr txBox="1"/>
          <p:nvPr>
            <p:ph idx="2" type="body"/>
          </p:nvPr>
        </p:nvSpPr>
        <p:spPr>
          <a:xfrm>
            <a:off x="1253765" y="1591353"/>
            <a:ext cx="6636600" cy="3096000"/>
          </a:xfrm>
          <a:prstGeom prst="rect">
            <a:avLst/>
          </a:prstGeom>
          <a:noFill/>
          <a:ln>
            <a:noFill/>
          </a:ln>
        </p:spPr>
        <p:txBody>
          <a:bodyPr anchorCtr="0" anchor="t" bIns="19050" lIns="19050" spcFirstLastPara="1" rIns="19050" wrap="square" tIns="19050">
            <a:normAutofit/>
          </a:bodyPr>
          <a:lstStyle>
            <a:lvl1pPr indent="-247650" lvl="0" marL="457200" rtl="0" algn="l">
              <a:lnSpc>
                <a:spcPct val="90000"/>
              </a:lnSpc>
              <a:spcBef>
                <a:spcPts val="0"/>
              </a:spcBef>
              <a:spcAft>
                <a:spcPts val="0"/>
              </a:spcAft>
              <a:buClr>
                <a:srgbClr val="000000"/>
              </a:buClr>
              <a:buSzPts val="300"/>
              <a:buChar char="•"/>
              <a:defRPr/>
            </a:lvl1pPr>
            <a:lvl2pPr indent="-247650" lvl="1" marL="914400" rtl="0" algn="l">
              <a:lnSpc>
                <a:spcPct val="90000"/>
              </a:lnSpc>
              <a:spcBef>
                <a:spcPts val="0"/>
              </a:spcBef>
              <a:spcAft>
                <a:spcPts val="0"/>
              </a:spcAft>
              <a:buClr>
                <a:srgbClr val="000000"/>
              </a:buClr>
              <a:buSzPts val="300"/>
              <a:buChar char="•"/>
              <a:defRPr/>
            </a:lvl2pPr>
            <a:lvl3pPr indent="-247650" lvl="2" marL="1371600" rtl="0" algn="l">
              <a:lnSpc>
                <a:spcPct val="90000"/>
              </a:lnSpc>
              <a:spcBef>
                <a:spcPts val="0"/>
              </a:spcBef>
              <a:spcAft>
                <a:spcPts val="0"/>
              </a:spcAft>
              <a:buClr>
                <a:srgbClr val="000000"/>
              </a:buClr>
              <a:buSzPts val="300"/>
              <a:buChar char="•"/>
              <a:defRPr/>
            </a:lvl3pPr>
            <a:lvl4pPr indent="-247650" lvl="3" marL="1828800" rtl="0" algn="l">
              <a:lnSpc>
                <a:spcPct val="90000"/>
              </a:lnSpc>
              <a:spcBef>
                <a:spcPts val="0"/>
              </a:spcBef>
              <a:spcAft>
                <a:spcPts val="0"/>
              </a:spcAft>
              <a:buClr>
                <a:srgbClr val="000000"/>
              </a:buClr>
              <a:buSzPts val="300"/>
              <a:buChar char="•"/>
              <a:defRPr/>
            </a:lvl4pPr>
            <a:lvl5pPr indent="-247650" lvl="4" marL="2286000" rtl="0" algn="l">
              <a:lnSpc>
                <a:spcPct val="90000"/>
              </a:lnSpc>
              <a:spcBef>
                <a:spcPts val="0"/>
              </a:spcBef>
              <a:spcAft>
                <a:spcPts val="0"/>
              </a:spcAft>
              <a:buClr>
                <a:srgbClr val="000000"/>
              </a:buClr>
              <a:buSzPts val="3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pic>
        <p:nvPicPr>
          <p:cNvPr descr="Image" id="98" name="Google Shape;98;p19"/>
          <p:cNvPicPr preferRelativeResize="0"/>
          <p:nvPr/>
        </p:nvPicPr>
        <p:blipFill rotWithShape="1">
          <a:blip r:embed="rId2">
            <a:alphaModFix amt="31640"/>
          </a:blip>
          <a:srcRect b="63719" l="43029" r="0" t="0"/>
          <a:stretch/>
        </p:blipFill>
        <p:spPr>
          <a:xfrm>
            <a:off x="-31956" y="3564209"/>
            <a:ext cx="2188254" cy="1609138"/>
          </a:xfrm>
          <a:prstGeom prst="rect">
            <a:avLst/>
          </a:prstGeom>
          <a:noFill/>
          <a:ln>
            <a:noFill/>
          </a:ln>
        </p:spPr>
      </p:pic>
      <p:pic>
        <p:nvPicPr>
          <p:cNvPr descr="Image" id="99" name="Google Shape;99;p19"/>
          <p:cNvPicPr preferRelativeResize="0"/>
          <p:nvPr/>
        </p:nvPicPr>
        <p:blipFill rotWithShape="1">
          <a:blip r:embed="rId3">
            <a:alphaModFix/>
          </a:blip>
          <a:srcRect b="65321" l="43181" r="0" t="3970"/>
          <a:stretch/>
        </p:blipFill>
        <p:spPr>
          <a:xfrm>
            <a:off x="-5287" y="3953961"/>
            <a:ext cx="1984825" cy="1209834"/>
          </a:xfrm>
          <a:prstGeom prst="rect">
            <a:avLst/>
          </a:prstGeom>
          <a:noFill/>
          <a:ln>
            <a:noFill/>
          </a:ln>
        </p:spPr>
      </p:pic>
      <p:pic>
        <p:nvPicPr>
          <p:cNvPr descr="Image" id="100" name="Google Shape;100;p19"/>
          <p:cNvPicPr preferRelativeResize="0"/>
          <p:nvPr/>
        </p:nvPicPr>
        <p:blipFill rotWithShape="1">
          <a:blip r:embed="rId4">
            <a:alphaModFix amt="26710"/>
          </a:blip>
          <a:srcRect b="0" l="8583" r="20770" t="24590"/>
          <a:stretch/>
        </p:blipFill>
        <p:spPr>
          <a:xfrm rot="2106625">
            <a:off x="5075670" y="-731840"/>
            <a:ext cx="4951553" cy="3616671"/>
          </a:xfrm>
          <a:custGeom>
            <a:rect b="b" l="l" r="r" t="t"/>
            <a:pathLst>
              <a:path extrusionOk="0" h="21600" w="21600">
                <a:moveTo>
                  <a:pt x="0" y="13314"/>
                </a:moveTo>
                <a:lnTo>
                  <a:pt x="4255" y="21599"/>
                </a:lnTo>
                <a:lnTo>
                  <a:pt x="14874" y="21600"/>
                </a:lnTo>
                <a:lnTo>
                  <a:pt x="21600" y="15126"/>
                </a:lnTo>
                <a:lnTo>
                  <a:pt x="13832" y="0"/>
                </a:lnTo>
                <a:lnTo>
                  <a:pt x="0" y="13314"/>
                </a:lnTo>
                <a:close/>
              </a:path>
            </a:pathLst>
          </a:custGeom>
          <a:noFill/>
          <a:ln>
            <a:noFill/>
          </a:ln>
        </p:spPr>
      </p:pic>
      <p:sp>
        <p:nvSpPr>
          <p:cNvPr id="101" name="Google Shape;101;p19"/>
          <p:cNvSpPr txBox="1"/>
          <p:nvPr>
            <p:ph idx="12" type="sldNum"/>
          </p:nvPr>
        </p:nvSpPr>
        <p:spPr>
          <a:xfrm>
            <a:off x="4500562" y="4905375"/>
            <a:ext cx="138300" cy="2079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a:solidFill>
                  <a:srgbClr val="000000"/>
                </a:solidFill>
              </a:defRPr>
            </a:lvl1pPr>
            <a:lvl2pPr indent="0" lvl="1" marL="0" rtl="0" algn="ctr">
              <a:lnSpc>
                <a:spcPct val="100000"/>
              </a:lnSpc>
              <a:spcBef>
                <a:spcPts val="0"/>
              </a:spcBef>
              <a:spcAft>
                <a:spcPts val="0"/>
              </a:spcAft>
              <a:buClr>
                <a:srgbClr val="000000"/>
              </a:buClr>
              <a:buSzPts val="700"/>
              <a:buFont typeface="Helvetica Neue"/>
              <a:buNone/>
              <a:defRPr>
                <a:solidFill>
                  <a:srgbClr val="000000"/>
                </a:solidFill>
              </a:defRPr>
            </a:lvl2pPr>
            <a:lvl3pPr indent="0" lvl="2" marL="0" rtl="0" algn="ctr">
              <a:lnSpc>
                <a:spcPct val="100000"/>
              </a:lnSpc>
              <a:spcBef>
                <a:spcPts val="0"/>
              </a:spcBef>
              <a:spcAft>
                <a:spcPts val="0"/>
              </a:spcAft>
              <a:buClr>
                <a:srgbClr val="000000"/>
              </a:buClr>
              <a:buSzPts val="700"/>
              <a:buFont typeface="Helvetica Neue"/>
              <a:buNone/>
              <a:defRPr>
                <a:solidFill>
                  <a:srgbClr val="000000"/>
                </a:solidFill>
              </a:defRPr>
            </a:lvl3pPr>
            <a:lvl4pPr indent="0" lvl="3" marL="0" rtl="0" algn="ctr">
              <a:lnSpc>
                <a:spcPct val="100000"/>
              </a:lnSpc>
              <a:spcBef>
                <a:spcPts val="0"/>
              </a:spcBef>
              <a:spcAft>
                <a:spcPts val="0"/>
              </a:spcAft>
              <a:buClr>
                <a:srgbClr val="000000"/>
              </a:buClr>
              <a:buSzPts val="700"/>
              <a:buFont typeface="Helvetica Neue"/>
              <a:buNone/>
              <a:defRPr>
                <a:solidFill>
                  <a:srgbClr val="000000"/>
                </a:solidFill>
              </a:defRPr>
            </a:lvl4pPr>
            <a:lvl5pPr indent="0" lvl="4" marL="0" rtl="0" algn="ctr">
              <a:lnSpc>
                <a:spcPct val="100000"/>
              </a:lnSpc>
              <a:spcBef>
                <a:spcPts val="0"/>
              </a:spcBef>
              <a:spcAft>
                <a:spcPts val="0"/>
              </a:spcAft>
              <a:buClr>
                <a:srgbClr val="000000"/>
              </a:buClr>
              <a:buSzPts val="700"/>
              <a:buFont typeface="Helvetica Neue"/>
              <a:buNone/>
              <a:defRPr>
                <a:solidFill>
                  <a:srgbClr val="000000"/>
                </a:solidFill>
              </a:defRPr>
            </a:lvl5pPr>
            <a:lvl6pPr indent="0" lvl="5" marL="0" rtl="0" algn="ctr">
              <a:lnSpc>
                <a:spcPct val="100000"/>
              </a:lnSpc>
              <a:spcBef>
                <a:spcPts val="0"/>
              </a:spcBef>
              <a:spcAft>
                <a:spcPts val="0"/>
              </a:spcAft>
              <a:buClr>
                <a:srgbClr val="000000"/>
              </a:buClr>
              <a:buSzPts val="700"/>
              <a:buFont typeface="Helvetica Neue"/>
              <a:buNone/>
              <a:defRPr>
                <a:solidFill>
                  <a:srgbClr val="000000"/>
                </a:solidFill>
              </a:defRPr>
            </a:lvl6pPr>
            <a:lvl7pPr indent="0" lvl="6" marL="0" rtl="0" algn="ctr">
              <a:lnSpc>
                <a:spcPct val="100000"/>
              </a:lnSpc>
              <a:spcBef>
                <a:spcPts val="0"/>
              </a:spcBef>
              <a:spcAft>
                <a:spcPts val="0"/>
              </a:spcAft>
              <a:buClr>
                <a:srgbClr val="000000"/>
              </a:buClr>
              <a:buSzPts val="700"/>
              <a:buFont typeface="Helvetica Neue"/>
              <a:buNone/>
              <a:defRPr>
                <a:solidFill>
                  <a:srgbClr val="000000"/>
                </a:solidFill>
              </a:defRPr>
            </a:lvl7pPr>
            <a:lvl8pPr indent="0" lvl="7" marL="0" rtl="0" algn="ctr">
              <a:lnSpc>
                <a:spcPct val="100000"/>
              </a:lnSpc>
              <a:spcBef>
                <a:spcPts val="0"/>
              </a:spcBef>
              <a:spcAft>
                <a:spcPts val="0"/>
              </a:spcAft>
              <a:buClr>
                <a:srgbClr val="000000"/>
              </a:buClr>
              <a:buSzPts val="700"/>
              <a:buFont typeface="Helvetica Neue"/>
              <a:buNone/>
              <a:defRPr>
                <a:solidFill>
                  <a:srgbClr val="000000"/>
                </a:solidFill>
              </a:defRPr>
            </a:lvl8pPr>
            <a:lvl9pPr indent="0" lvl="8" marL="0" rtl="0" algn="ctr">
              <a:lnSpc>
                <a:spcPct val="100000"/>
              </a:lnSpc>
              <a:spcBef>
                <a:spcPts val="0"/>
              </a:spcBef>
              <a:spcAft>
                <a:spcPts val="0"/>
              </a:spcAft>
              <a:buClr>
                <a:srgbClr val="000000"/>
              </a:buClr>
              <a:buSzPts val="700"/>
              <a:buFont typeface="Helvetica Neue"/>
              <a:buNone/>
              <a:defRPr>
                <a:solidFill>
                  <a:srgbClr val="000000"/>
                </a:solidFill>
              </a:defRPr>
            </a:lvl9pPr>
          </a:lstStyle>
          <a:p>
            <a:pPr indent="0" lvl="0" marL="0" rtl="0" algn="ctr">
              <a:spcBef>
                <a:spcPts val="0"/>
              </a:spcBef>
              <a:spcAft>
                <a:spcPts val="0"/>
              </a:spcAft>
              <a:buNone/>
            </a:pPr>
            <a:fld id="{00000000-1234-1234-1234-123412341234}" type="slidenum">
              <a:rPr lang="en"/>
              <a:t>‹#›</a:t>
            </a:fld>
            <a:endParaRPr b="0" i="0" sz="700" u="none" cap="none" strike="noStrike">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8">
    <p:spTree>
      <p:nvGrpSpPr>
        <p:cNvPr id="102" name="Shape 102"/>
        <p:cNvGrpSpPr/>
        <p:nvPr/>
      </p:nvGrpSpPr>
      <p:grpSpPr>
        <a:xfrm>
          <a:off x="0" y="0"/>
          <a:ext cx="0" cy="0"/>
          <a:chOff x="0" y="0"/>
          <a:chExt cx="0" cy="0"/>
        </a:xfrm>
      </p:grpSpPr>
      <p:sp>
        <p:nvSpPr>
          <p:cNvPr id="103" name="Google Shape;10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5EF6"/>
              </a:buClr>
              <a:buSzPts val="3600"/>
              <a:buNone/>
              <a:defRPr>
                <a:solidFill>
                  <a:srgbClr val="005EF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3"/>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3"/>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21"/>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21"/>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1" name="Google Shape;111;p21"/>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2" name="Google Shape;112;p21"/>
          <p:cNvSpPr txBox="1"/>
          <p:nvPr>
            <p:ph idx="3"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30" name="Shape 30"/>
        <p:cNvGrpSpPr/>
        <p:nvPr/>
      </p:nvGrpSpPr>
      <p:grpSpPr>
        <a:xfrm>
          <a:off x="0" y="0"/>
          <a:ext cx="0" cy="0"/>
          <a:chOff x="0" y="0"/>
          <a:chExt cx="0" cy="0"/>
        </a:xfrm>
      </p:grpSpPr>
      <p:sp>
        <p:nvSpPr>
          <p:cNvPr id="31" name="Google Shape;31;p4"/>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 name="Google Shape;33;p4"/>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4"/>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5"/>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 name="Google Shape;39;p5"/>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 name="Google Shape;40;p5"/>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6"/>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7" name="Google Shape;47;p7"/>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idx="2"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5" name="Shape 55"/>
        <p:cNvGrpSpPr/>
        <p:nvPr/>
      </p:nvGrpSpPr>
      <p:grpSpPr>
        <a:xfrm>
          <a:off x="0" y="0"/>
          <a:ext cx="0" cy="0"/>
          <a:chOff x="0" y="0"/>
          <a:chExt cx="0" cy="0"/>
        </a:xfrm>
      </p:grpSpPr>
      <p:sp>
        <p:nvSpPr>
          <p:cNvPr id="56" name="Google Shape;56;p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 name="Google Shape;57;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8" name="Google Shape;8;p1"/>
          <p:cNvSpPr/>
          <p:nvPr/>
        </p:nvSpPr>
        <p:spPr>
          <a:xfrm>
            <a:off x="0" y="0"/>
            <a:ext cx="4572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Open Sans"/>
                <a:ea typeface="Open Sans"/>
                <a:cs typeface="Open Sans"/>
                <a:sym typeface="Open Sans"/>
              </a:rPr>
              <a:t>Natural Language Processing</a:t>
            </a:r>
            <a:endParaRPr sz="1100">
              <a:solidFill>
                <a:srgbClr val="FFFFFF"/>
              </a:solidFill>
              <a:latin typeface="Open Sans"/>
              <a:ea typeface="Open Sans"/>
              <a:cs typeface="Open Sans"/>
              <a:sym typeface="Open Sans"/>
            </a:endParaRPr>
          </a:p>
        </p:txBody>
      </p:sp>
      <p:sp>
        <p:nvSpPr>
          <p:cNvPr id="9" name="Google Shape;9;p1"/>
          <p:cNvSpPr/>
          <p:nvPr/>
        </p:nvSpPr>
        <p:spPr>
          <a:xfrm>
            <a:off x="4572000" y="0"/>
            <a:ext cx="4572000" cy="22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5EF6"/>
                </a:solidFill>
              </a:rPr>
              <a:t>Question Answering</a:t>
            </a:r>
            <a:endParaRPr sz="1100">
              <a:solidFill>
                <a:srgbClr val="005EF6"/>
              </a:solidFill>
            </a:endParaRPr>
          </a:p>
        </p:txBody>
      </p:sp>
      <p:sp>
        <p:nvSpPr>
          <p:cNvPr id="10" name="Google Shape;10;p1"/>
          <p:cNvSpPr/>
          <p:nvPr/>
        </p:nvSpPr>
        <p:spPr>
          <a:xfrm>
            <a:off x="0" y="4972050"/>
            <a:ext cx="3048000" cy="171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3048000" y="4972050"/>
            <a:ext cx="3048000" cy="171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6096000" y="4972050"/>
            <a:ext cx="3048000" cy="171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txBox="1"/>
          <p:nvPr>
            <p:ph idx="12" type="sldNum"/>
          </p:nvPr>
        </p:nvSpPr>
        <p:spPr>
          <a:xfrm>
            <a:off x="8671500" y="4978575"/>
            <a:ext cx="472500" cy="165000"/>
          </a:xfrm>
          <a:prstGeom prst="rect">
            <a:avLst/>
          </a:prstGeom>
          <a:noFill/>
          <a:ln>
            <a:noFill/>
          </a:ln>
        </p:spPr>
        <p:txBody>
          <a:bodyPr anchorCtr="0" anchor="ctr" bIns="91425" lIns="91425" spcFirstLastPara="1" rIns="91425" wrap="square" tIns="91425">
            <a:noAutofit/>
          </a:bodyPr>
          <a:lstStyle>
            <a:lvl1pPr lvl="0" algn="ctr">
              <a:buNone/>
              <a:defRPr sz="1100">
                <a:solidFill>
                  <a:srgbClr val="005EF6"/>
                </a:solidFill>
                <a:latin typeface="Open Sans"/>
                <a:ea typeface="Open Sans"/>
                <a:cs typeface="Open Sans"/>
                <a:sym typeface="Open Sans"/>
              </a:defRPr>
            </a:lvl1pPr>
            <a:lvl2pPr lvl="1" algn="ctr">
              <a:buNone/>
              <a:defRPr sz="1100">
                <a:solidFill>
                  <a:srgbClr val="005EF6"/>
                </a:solidFill>
                <a:latin typeface="Open Sans"/>
                <a:ea typeface="Open Sans"/>
                <a:cs typeface="Open Sans"/>
                <a:sym typeface="Open Sans"/>
              </a:defRPr>
            </a:lvl2pPr>
            <a:lvl3pPr lvl="2" algn="ctr">
              <a:buNone/>
              <a:defRPr sz="1100">
                <a:solidFill>
                  <a:srgbClr val="005EF6"/>
                </a:solidFill>
                <a:latin typeface="Open Sans"/>
                <a:ea typeface="Open Sans"/>
                <a:cs typeface="Open Sans"/>
                <a:sym typeface="Open Sans"/>
              </a:defRPr>
            </a:lvl3pPr>
            <a:lvl4pPr lvl="3" algn="ctr">
              <a:buNone/>
              <a:defRPr sz="1100">
                <a:solidFill>
                  <a:srgbClr val="005EF6"/>
                </a:solidFill>
                <a:latin typeface="Open Sans"/>
                <a:ea typeface="Open Sans"/>
                <a:cs typeface="Open Sans"/>
                <a:sym typeface="Open Sans"/>
              </a:defRPr>
            </a:lvl4pPr>
            <a:lvl5pPr lvl="4" algn="ctr">
              <a:buNone/>
              <a:defRPr sz="1100">
                <a:solidFill>
                  <a:srgbClr val="005EF6"/>
                </a:solidFill>
                <a:latin typeface="Open Sans"/>
                <a:ea typeface="Open Sans"/>
                <a:cs typeface="Open Sans"/>
                <a:sym typeface="Open Sans"/>
              </a:defRPr>
            </a:lvl5pPr>
            <a:lvl6pPr lvl="5" algn="ctr">
              <a:buNone/>
              <a:defRPr sz="1100">
                <a:solidFill>
                  <a:srgbClr val="005EF6"/>
                </a:solidFill>
                <a:latin typeface="Open Sans"/>
                <a:ea typeface="Open Sans"/>
                <a:cs typeface="Open Sans"/>
                <a:sym typeface="Open Sans"/>
              </a:defRPr>
            </a:lvl6pPr>
            <a:lvl7pPr lvl="6" algn="ctr">
              <a:buNone/>
              <a:defRPr sz="1100">
                <a:solidFill>
                  <a:srgbClr val="005EF6"/>
                </a:solidFill>
                <a:latin typeface="Open Sans"/>
                <a:ea typeface="Open Sans"/>
                <a:cs typeface="Open Sans"/>
                <a:sym typeface="Open Sans"/>
              </a:defRPr>
            </a:lvl7pPr>
            <a:lvl8pPr lvl="7" algn="ctr">
              <a:buNone/>
              <a:defRPr sz="1100">
                <a:solidFill>
                  <a:srgbClr val="005EF6"/>
                </a:solidFill>
                <a:latin typeface="Open Sans"/>
                <a:ea typeface="Open Sans"/>
                <a:cs typeface="Open Sans"/>
                <a:sym typeface="Open Sans"/>
              </a:defRPr>
            </a:lvl8pPr>
            <a:lvl9pPr lvl="8"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1"/>
          <p:cNvSpPr txBox="1"/>
          <p:nvPr/>
        </p:nvSpPr>
        <p:spPr>
          <a:xfrm>
            <a:off x="6172200" y="4972050"/>
            <a:ext cx="25908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005EF6"/>
              </a:solidFill>
              <a:latin typeface="Open Sans"/>
              <a:ea typeface="Open Sans"/>
              <a:cs typeface="Open Sans"/>
              <a:sym typeface="Open Sans"/>
            </a:endParaRPr>
          </a:p>
        </p:txBody>
      </p:sp>
      <p:sp>
        <p:nvSpPr>
          <p:cNvPr id="15" name="Google Shape;15;p1"/>
          <p:cNvSpPr txBox="1"/>
          <p:nvPr/>
        </p:nvSpPr>
        <p:spPr>
          <a:xfrm>
            <a:off x="3048000" y="4972050"/>
            <a:ext cx="30480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16" name="Google Shape;16;p1"/>
          <p:cNvSpPr txBox="1"/>
          <p:nvPr/>
        </p:nvSpPr>
        <p:spPr>
          <a:xfrm>
            <a:off x="0" y="4972050"/>
            <a:ext cx="3048000" cy="171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17" name="Google Shape;17;p1"/>
          <p:cNvPicPr preferRelativeResize="0"/>
          <p:nvPr/>
        </p:nvPicPr>
        <p:blipFill>
          <a:blip r:embed="rId1">
            <a:alphaModFix/>
          </a:blip>
          <a:stretch>
            <a:fillRect/>
          </a:stretch>
        </p:blipFill>
        <p:spPr>
          <a:xfrm>
            <a:off x="8555975" y="4459800"/>
            <a:ext cx="408975" cy="408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hyperlink" Target="https://arxiv.org/pdf/1611.01603.pdf" TargetMode="External"/><Relationship Id="rId10" Type="http://schemas.openxmlformats.org/officeDocument/2006/relationships/image" Target="../media/image17.gif"/><Relationship Id="rId13" Type="http://schemas.openxmlformats.org/officeDocument/2006/relationships/image" Target="../media/image24.gif"/><Relationship Id="rId12"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gif"/><Relationship Id="rId9" Type="http://schemas.openxmlformats.org/officeDocument/2006/relationships/image" Target="../media/image5.gif"/><Relationship Id="rId5" Type="http://schemas.openxmlformats.org/officeDocument/2006/relationships/image" Target="../media/image8.gif"/><Relationship Id="rId6" Type="http://schemas.openxmlformats.org/officeDocument/2006/relationships/image" Target="../media/image22.gif"/><Relationship Id="rId7" Type="http://schemas.openxmlformats.org/officeDocument/2006/relationships/image" Target="../media/image9.gif"/><Relationship Id="rId8"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gif"/><Relationship Id="rId4" Type="http://schemas.openxmlformats.org/officeDocument/2006/relationships/image" Target="../media/image23.gif"/><Relationship Id="rId5" Type="http://schemas.openxmlformats.org/officeDocument/2006/relationships/image" Target="../media/image25.gif"/><Relationship Id="rId6"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gif"/><Relationship Id="rId4" Type="http://schemas.openxmlformats.org/officeDocument/2006/relationships/image" Target="../media/image24.gif"/><Relationship Id="rId5" Type="http://schemas.openxmlformats.org/officeDocument/2006/relationships/image" Target="../media/image26.gif"/><Relationship Id="rId6" Type="http://schemas.openxmlformats.org/officeDocument/2006/relationships/image" Target="../media/image3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hyperlink" Target="https://mccormickml.com/2020/03/10/question-answering-with-a-fine-tuned-BE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rxiv.org/pdf/1707.07328.pdf" TargetMode="External"/><Relationship Id="rId4" Type="http://schemas.openxmlformats.org/officeDocument/2006/relationships/image" Target="../media/image37.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arxiv.org/pdf/2004.03490.pdf"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2005.04118.pdf"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eb.stanford.edu/class/cs276/19handouts/lecture6-tfidf-1per.pdf" TargetMode="External"/><Relationship Id="rId4" Type="http://schemas.openxmlformats.org/officeDocument/2006/relationships/hyperlink" Target="https://arxiv.org/pdf/1704.0005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906.00300.pdf"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abs/2004.04906" TargetMode="External"/><Relationship Id="rId4" Type="http://schemas.openxmlformats.org/officeDocument/2006/relationships/hyperlink" Target="http://qa.cs.washington.edu:2020/" TargetMode="External"/><Relationship Id="rId5" Type="http://schemas.openxmlformats.org/officeDocument/2006/relationships/image" Target="../media/image39.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arxiv.org/abs/2004.04906" TargetMode="Externa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arxiv.org/pdf/1906.05807.pdf" TargetMode="External"/><Relationship Id="rId4" Type="http://schemas.openxmlformats.org/officeDocument/2006/relationships/hyperlink" Target="https://arxiv.org/pdf/2012.12624.pdf" TargetMode="External"/><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colinraffel.com/publications/emnlp2020how.pdf"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eb.stanford.edu/~jurafsky/slp3/14.pdf" TargetMode="External"/><Relationship Id="rId4" Type="http://schemas.openxmlformats.org/officeDocument/2006/relationships/hyperlink" Target="https://arxiv.org/pdf/1606.05250.pdf" TargetMode="External"/><Relationship Id="rId9" Type="http://schemas.openxmlformats.org/officeDocument/2006/relationships/hyperlink" Target="https://arxiv.org/pdf/2012.12624.pdf" TargetMode="External"/><Relationship Id="rId5" Type="http://schemas.openxmlformats.org/officeDocument/2006/relationships/hyperlink" Target="https://arxiv.org/pdf/1611.01603.pdf" TargetMode="External"/><Relationship Id="rId6" Type="http://schemas.openxmlformats.org/officeDocument/2006/relationships/hyperlink" Target="https://arxiv.org/pdf/1704.00051.pdf" TargetMode="External"/><Relationship Id="rId7" Type="http://schemas.openxmlformats.org/officeDocument/2006/relationships/hyperlink" Target="https://arxiv.org/pdf/1906.00300.pdf" TargetMode="External"/><Relationship Id="rId8" Type="http://schemas.openxmlformats.org/officeDocument/2006/relationships/hyperlink" Target="https://arxiv.org/pdf/2004.0490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aperswithcode.com/paper/vlmo-unified-vision-language-pre-trai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clanthology.org/D16-1264.pdf"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Question-Answering</a:t>
            </a:r>
            <a:endParaRPr sz="3600"/>
          </a:p>
        </p:txBody>
      </p:sp>
      <p:sp>
        <p:nvSpPr>
          <p:cNvPr id="118" name="Google Shape;118;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000"/>
              <a:t>Natural Language Processing</a:t>
            </a:r>
            <a:endParaRPr sz="2000"/>
          </a:p>
          <a:p>
            <a:pPr indent="0" lvl="0" marL="0" rtl="0" algn="ctr">
              <a:spcBef>
                <a:spcPts val="600"/>
              </a:spcBef>
              <a:spcAft>
                <a:spcPts val="0"/>
              </a:spcAft>
              <a:buNone/>
            </a:pPr>
            <a:r>
              <a:t/>
            </a:r>
            <a:endParaRPr/>
          </a:p>
          <a:p>
            <a:pPr indent="0" lvl="0" marL="0" rtl="0" algn="ctr">
              <a:spcBef>
                <a:spcPts val="600"/>
              </a:spcBef>
              <a:spcAft>
                <a:spcPts val="0"/>
              </a:spcAft>
              <a:buClr>
                <a:schemeClr val="dk1"/>
              </a:buClr>
              <a:buSzPts val="1100"/>
              <a:buFont typeface="Arial"/>
              <a:buNone/>
            </a:pPr>
            <a:r>
              <a:rPr lang="en" sz="1400">
                <a:solidFill>
                  <a:srgbClr val="929292"/>
                </a:solidFill>
              </a:rPr>
              <a:t>(based on revision of Danqi Chen Lecture)</a:t>
            </a:r>
            <a:endParaRPr sz="1400">
              <a:solidFill>
                <a:srgbClr val="929292"/>
              </a:solidFill>
            </a:endParaRPr>
          </a:p>
          <a:p>
            <a:pPr indent="0" lvl="0" marL="0" rtl="0" algn="ctr">
              <a:spcBef>
                <a:spcPts val="6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a:t>
            </a:r>
            <a:endParaRPr sz="1900"/>
          </a:p>
        </p:txBody>
      </p:sp>
      <p:sp>
        <p:nvSpPr>
          <p:cNvPr id="180" name="Google Shape;180;p31"/>
          <p:cNvSpPr txBox="1"/>
          <p:nvPr>
            <p:ph idx="1" type="body"/>
          </p:nvPr>
        </p:nvSpPr>
        <p:spPr>
          <a:xfrm>
            <a:off x="228600" y="1085850"/>
            <a:ext cx="5434800" cy="3366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Evaluation: </a:t>
            </a:r>
            <a:r>
              <a:rPr lang="en" sz="1500"/>
              <a:t>exact match (</a:t>
            </a:r>
            <a:r>
              <a:rPr lang="en" sz="1500"/>
              <a:t>EM)</a:t>
            </a:r>
            <a:r>
              <a:rPr lang="en" sz="1500"/>
              <a:t> (0 or 1) and F1 (partial credit)</a:t>
            </a:r>
            <a:endParaRPr sz="1500"/>
          </a:p>
          <a:p>
            <a:pPr indent="-323850" lvl="0" marL="457200" rtl="0" algn="l">
              <a:spcBef>
                <a:spcPts val="0"/>
              </a:spcBef>
              <a:spcAft>
                <a:spcPts val="0"/>
              </a:spcAft>
              <a:buSzPts val="1500"/>
              <a:buChar char="●"/>
            </a:pPr>
            <a:r>
              <a:rPr lang="en" sz="1500"/>
              <a:t>For development and testing sets, </a:t>
            </a:r>
            <a:r>
              <a:rPr b="1" lang="en" sz="1500"/>
              <a:t>3 gold answers</a:t>
            </a:r>
            <a:r>
              <a:rPr lang="en" sz="1500"/>
              <a:t> are collected, because there could be multiple plausible answers</a:t>
            </a:r>
            <a:endParaRPr sz="1500"/>
          </a:p>
          <a:p>
            <a:pPr indent="-323850" lvl="0" marL="457200" rtl="0" algn="l">
              <a:spcBef>
                <a:spcPts val="0"/>
              </a:spcBef>
              <a:spcAft>
                <a:spcPts val="0"/>
              </a:spcAft>
              <a:buSzPts val="1500"/>
              <a:buChar char="●"/>
            </a:pPr>
            <a:r>
              <a:rPr lang="en" sz="1500"/>
              <a:t>Compare the predicted answer to each gold answer (a, an, the, punctuations are removed) and take max scores.  Finally, we take the average of all the examples for both EM and F1</a:t>
            </a:r>
            <a:endParaRPr sz="1500"/>
          </a:p>
          <a:p>
            <a:pPr indent="-323850" lvl="0" marL="457200" rtl="0" algn="l">
              <a:spcBef>
                <a:spcPts val="0"/>
              </a:spcBef>
              <a:spcAft>
                <a:spcPts val="0"/>
              </a:spcAft>
              <a:buSzPts val="1500"/>
              <a:buChar char="●"/>
            </a:pPr>
            <a:r>
              <a:rPr b="1" lang="en" sz="1500"/>
              <a:t>Estimated human performance</a:t>
            </a:r>
            <a:r>
              <a:rPr lang="en" sz="1500"/>
              <a:t>: EM = 82.3, F1 = 91.2</a:t>
            </a:r>
            <a:endParaRPr sz="1500"/>
          </a:p>
          <a:p>
            <a:pPr indent="0" lvl="0" marL="0" rtl="0" algn="l">
              <a:spcBef>
                <a:spcPts val="600"/>
              </a:spcBef>
              <a:spcAft>
                <a:spcPts val="0"/>
              </a:spcAft>
              <a:buNone/>
            </a:pPr>
            <a:br>
              <a:rPr lang="en" sz="1500"/>
            </a:br>
            <a:endParaRPr sz="1500"/>
          </a:p>
        </p:txBody>
      </p:sp>
      <p:sp>
        <p:nvSpPr>
          <p:cNvPr id="181" name="Google Shape;181;p31"/>
          <p:cNvSpPr txBox="1"/>
          <p:nvPr/>
        </p:nvSpPr>
        <p:spPr>
          <a:xfrm>
            <a:off x="5796125" y="1205675"/>
            <a:ext cx="3000000" cy="2801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en" sz="1500">
                <a:solidFill>
                  <a:srgbClr val="FF0000"/>
                </a:solidFill>
                <a:latin typeface="Open Sans"/>
                <a:ea typeface="Open Sans"/>
                <a:cs typeface="Open Sans"/>
                <a:sym typeface="Open Sans"/>
              </a:rPr>
              <a:t>Q: What did Tesla do in December 1878?</a:t>
            </a:r>
            <a:endParaRPr sz="1500">
              <a:solidFill>
                <a:srgbClr val="FF0000"/>
              </a:solidFill>
              <a:latin typeface="Open Sans"/>
              <a:ea typeface="Open Sans"/>
              <a:cs typeface="Open Sans"/>
              <a:sym typeface="Open Sans"/>
            </a:endParaRPr>
          </a:p>
          <a:p>
            <a:pPr indent="0" lvl="0" marL="0" rtl="0" algn="l">
              <a:spcBef>
                <a:spcPts val="600"/>
              </a:spcBef>
              <a:spcAft>
                <a:spcPts val="0"/>
              </a:spcAft>
              <a:buNone/>
            </a:pPr>
            <a:r>
              <a:rPr lang="en" sz="1500">
                <a:solidFill>
                  <a:srgbClr val="0000FF"/>
                </a:solidFill>
                <a:latin typeface="Open Sans"/>
                <a:ea typeface="Open Sans"/>
                <a:cs typeface="Open Sans"/>
                <a:sym typeface="Open Sans"/>
              </a:rPr>
              <a:t>A: {left Graz, left Graz, left Graz and severed all relations with this family}</a:t>
            </a:r>
            <a:endParaRPr sz="1500">
              <a:solidFill>
                <a:srgbClr val="0000FF"/>
              </a:solidFill>
              <a:latin typeface="Open Sans"/>
              <a:ea typeface="Open Sans"/>
              <a:cs typeface="Open Sans"/>
              <a:sym typeface="Open Sans"/>
            </a:endParaRPr>
          </a:p>
          <a:p>
            <a:pPr indent="0" lvl="0" marL="0" rtl="0" algn="l">
              <a:spcBef>
                <a:spcPts val="600"/>
              </a:spcBef>
              <a:spcAft>
                <a:spcPts val="0"/>
              </a:spcAft>
              <a:buNone/>
            </a:pPr>
            <a:r>
              <a:rPr lang="en" sz="1500">
                <a:solidFill>
                  <a:srgbClr val="FF00FF"/>
                </a:solidFill>
                <a:latin typeface="Open Sans"/>
                <a:ea typeface="Open Sans"/>
                <a:cs typeface="Open Sans"/>
                <a:sym typeface="Open Sans"/>
              </a:rPr>
              <a:t>Prediction: {left Graz and servered)</a:t>
            </a:r>
            <a:br>
              <a:rPr lang="en" sz="1500">
                <a:solidFill>
                  <a:srgbClr val="FF00FF"/>
                </a:solidFill>
                <a:latin typeface="Open Sans"/>
                <a:ea typeface="Open Sans"/>
                <a:cs typeface="Open Sans"/>
                <a:sym typeface="Open Sans"/>
              </a:rPr>
            </a:br>
            <a:endParaRPr sz="1500">
              <a:solidFill>
                <a:srgbClr val="FF00FF"/>
              </a:solidFill>
              <a:latin typeface="Open Sans"/>
              <a:ea typeface="Open Sans"/>
              <a:cs typeface="Open Sans"/>
              <a:sym typeface="Open Sans"/>
            </a:endParaRPr>
          </a:p>
          <a:p>
            <a:pPr indent="0" lvl="0" marL="0" rtl="0" algn="l">
              <a:spcBef>
                <a:spcPts val="600"/>
              </a:spcBef>
              <a:spcAft>
                <a:spcPts val="0"/>
              </a:spcAft>
              <a:buNone/>
            </a:pPr>
            <a:r>
              <a:rPr b="1" lang="en" sz="1500">
                <a:solidFill>
                  <a:schemeClr val="dk1"/>
                </a:solidFill>
                <a:latin typeface="Open Sans"/>
                <a:ea typeface="Open Sans"/>
                <a:cs typeface="Open Sans"/>
                <a:sym typeface="Open Sans"/>
              </a:rPr>
              <a:t>Exact match</a:t>
            </a:r>
            <a:r>
              <a:rPr lang="en" sz="1500">
                <a:solidFill>
                  <a:schemeClr val="dk1"/>
                </a:solidFill>
                <a:latin typeface="Open Sans"/>
                <a:ea typeface="Open Sans"/>
                <a:cs typeface="Open Sans"/>
                <a:sym typeface="Open Sans"/>
              </a:rPr>
              <a:t>: max{0, 0, 0} = 0</a:t>
            </a:r>
            <a:endParaRPr sz="1500">
              <a:solidFill>
                <a:schemeClr val="dk1"/>
              </a:solidFill>
              <a:latin typeface="Open Sans"/>
              <a:ea typeface="Open Sans"/>
              <a:cs typeface="Open Sans"/>
              <a:sym typeface="Open Sans"/>
            </a:endParaRPr>
          </a:p>
          <a:p>
            <a:pPr indent="0" lvl="0" marL="0" rtl="0" algn="l">
              <a:spcBef>
                <a:spcPts val="600"/>
              </a:spcBef>
              <a:spcAft>
                <a:spcPts val="0"/>
              </a:spcAft>
              <a:buNone/>
            </a:pPr>
            <a:r>
              <a:rPr b="1" lang="en" sz="1500">
                <a:solidFill>
                  <a:schemeClr val="dk1"/>
                </a:solidFill>
                <a:latin typeface="Open Sans"/>
                <a:ea typeface="Open Sans"/>
                <a:cs typeface="Open Sans"/>
                <a:sym typeface="Open Sans"/>
              </a:rPr>
              <a:t>F1</a:t>
            </a:r>
            <a:r>
              <a:rPr lang="en" sz="1500">
                <a:solidFill>
                  <a:schemeClr val="dk1"/>
                </a:solidFill>
                <a:latin typeface="Open Sans"/>
                <a:ea typeface="Open Sans"/>
                <a:cs typeface="Open Sans"/>
                <a:sym typeface="Open Sans"/>
              </a:rPr>
              <a:t>: max{0.67, 0.67, 0.61} = 0.67</a:t>
            </a:r>
            <a:endParaRPr sz="15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a:t>
            </a:r>
            <a:endParaRPr sz="1900"/>
          </a:p>
        </p:txBody>
      </p:sp>
      <p:sp>
        <p:nvSpPr>
          <p:cNvPr id="187" name="Google Shape;187;p32"/>
          <p:cNvSpPr txBox="1"/>
          <p:nvPr>
            <p:ph idx="1" type="body"/>
          </p:nvPr>
        </p:nvSpPr>
        <p:spPr>
          <a:xfrm>
            <a:off x="228600" y="1085850"/>
            <a:ext cx="8683500" cy="336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Problem formulation</a:t>
            </a:r>
            <a:endParaRPr b="1" sz="1500"/>
          </a:p>
          <a:p>
            <a:pPr indent="-323850" lvl="0" marL="457200" rtl="0" algn="l">
              <a:spcBef>
                <a:spcPts val="600"/>
              </a:spcBef>
              <a:spcAft>
                <a:spcPts val="0"/>
              </a:spcAft>
              <a:buSzPts val="1500"/>
              <a:buChar char="●"/>
            </a:pPr>
            <a:r>
              <a:rPr lang="en" sz="1500"/>
              <a:t>Input: 										        </a:t>
            </a:r>
            <a:r>
              <a:rPr lang="en" sz="1200"/>
              <a:t>(N~100, M~15)</a:t>
            </a:r>
            <a:endParaRPr sz="1200"/>
          </a:p>
          <a:p>
            <a:pPr indent="-323850" lvl="0" marL="457200" rtl="0" algn="l">
              <a:spcBef>
                <a:spcPts val="0"/>
              </a:spcBef>
              <a:spcAft>
                <a:spcPts val="0"/>
              </a:spcAft>
              <a:buSzPts val="1500"/>
              <a:buChar char="●"/>
            </a:pPr>
            <a:r>
              <a:rPr lang="en" sz="1500"/>
              <a:t>Output:          									        </a:t>
            </a:r>
            <a:r>
              <a:rPr lang="en" sz="1200"/>
              <a:t>(answer is a span in the passage)</a:t>
            </a:r>
            <a:endParaRPr sz="1200"/>
          </a:p>
          <a:p>
            <a:pPr indent="0" lvl="0" marL="0" rtl="0" algn="l">
              <a:spcBef>
                <a:spcPts val="600"/>
              </a:spcBef>
              <a:spcAft>
                <a:spcPts val="0"/>
              </a:spcAft>
              <a:buNone/>
            </a:pPr>
            <a:r>
              <a:t/>
            </a:r>
            <a:endParaRPr sz="1500"/>
          </a:p>
          <a:p>
            <a:pPr indent="0" lvl="0" marL="0" rtl="0" algn="l">
              <a:spcBef>
                <a:spcPts val="600"/>
              </a:spcBef>
              <a:spcAft>
                <a:spcPts val="0"/>
              </a:spcAft>
              <a:buNone/>
            </a:pPr>
            <a:r>
              <a:rPr b="1" lang="en" sz="1500"/>
              <a:t>How to build a model for SQuAD?</a:t>
            </a:r>
            <a:endParaRPr b="1" sz="1500"/>
          </a:p>
          <a:p>
            <a:pPr indent="-323850" lvl="0" marL="457200" rtl="0" algn="l">
              <a:spcBef>
                <a:spcPts val="600"/>
              </a:spcBef>
              <a:spcAft>
                <a:spcPts val="0"/>
              </a:spcAft>
              <a:buSzPts val="1500"/>
              <a:buChar char="●"/>
            </a:pPr>
            <a:r>
              <a:rPr lang="en" sz="1500"/>
              <a:t>LSTM + attention (2016 - 2018)</a:t>
            </a:r>
            <a:endParaRPr sz="1500"/>
          </a:p>
          <a:p>
            <a:pPr indent="-323850" lvl="1" marL="914400" rtl="0" algn="l">
              <a:spcBef>
                <a:spcPts val="0"/>
              </a:spcBef>
              <a:spcAft>
                <a:spcPts val="0"/>
              </a:spcAft>
              <a:buSzPts val="1500"/>
              <a:buChar char="○"/>
            </a:pPr>
            <a:r>
              <a:rPr lang="en" sz="1500"/>
              <a:t>Attentive Reader (Hermann et al., 2015), Stanford Attentive Reader (Chen et al., 2016), MatchLSTM (Wang et al., 2017), BiDFA (Seo et al., 2017), Dynamic coattention network (Xiong et al., 2017), DrQA (Chen et al., 2017), R-Net (Wang et al., 2017), ReasoNet (Shen et al., 2017)..</a:t>
            </a:r>
            <a:br>
              <a:rPr lang="en" sz="1500"/>
            </a:br>
            <a:endParaRPr sz="1500"/>
          </a:p>
          <a:p>
            <a:pPr indent="-323850" lvl="0" marL="457200" rtl="0" algn="l">
              <a:spcBef>
                <a:spcPts val="0"/>
              </a:spcBef>
              <a:spcAft>
                <a:spcPts val="0"/>
              </a:spcAft>
              <a:buSzPts val="1500"/>
              <a:buChar char="●"/>
            </a:pPr>
            <a:r>
              <a:rPr lang="en" sz="1500"/>
              <a:t>Fine-tuning BERT-like models for reading comprehension (2019+)</a:t>
            </a:r>
            <a:endParaRPr sz="1500"/>
          </a:p>
        </p:txBody>
      </p:sp>
      <p:pic>
        <p:nvPicPr>
          <p:cNvPr descr="\mathbf{C} = (\mathbf{c}_1, \mathbf{c}_2, \cdots, \mathbf{c}_N), \mathbf{Q} = (\mathbf{q}_1, \mathbf{q}_2, \cdots, \mathbf{q}_M), \mathbf{c}_i, \mathbf{q}_i \in V" id="188" name="Google Shape;188;p32"/>
          <p:cNvPicPr preferRelativeResize="0"/>
          <p:nvPr/>
        </p:nvPicPr>
        <p:blipFill>
          <a:blip r:embed="rId3">
            <a:alphaModFix/>
          </a:blip>
          <a:stretch>
            <a:fillRect/>
          </a:stretch>
        </p:blipFill>
        <p:spPr>
          <a:xfrm>
            <a:off x="1451475" y="1596037"/>
            <a:ext cx="4572000" cy="202300"/>
          </a:xfrm>
          <a:prstGeom prst="rect">
            <a:avLst/>
          </a:prstGeom>
          <a:noFill/>
          <a:ln>
            <a:noFill/>
          </a:ln>
        </p:spPr>
      </p:pic>
      <p:pic>
        <p:nvPicPr>
          <p:cNvPr descr="1 \leq \text{START} \leq \text{END} \leq N" id="189" name="Google Shape;189;p32"/>
          <p:cNvPicPr preferRelativeResize="0"/>
          <p:nvPr/>
        </p:nvPicPr>
        <p:blipFill>
          <a:blip r:embed="rId4">
            <a:alphaModFix/>
          </a:blip>
          <a:stretch>
            <a:fillRect/>
          </a:stretch>
        </p:blipFill>
        <p:spPr>
          <a:xfrm>
            <a:off x="1552277" y="1831864"/>
            <a:ext cx="1946549" cy="15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QA vs. MT on seq2seq with attention</a:t>
            </a:r>
            <a:endParaRPr sz="2600"/>
          </a:p>
        </p:txBody>
      </p:sp>
      <p:sp>
        <p:nvSpPr>
          <p:cNvPr id="195" name="Google Shape;195;p33"/>
          <p:cNvSpPr txBox="1"/>
          <p:nvPr>
            <p:ph idx="1" type="body"/>
          </p:nvPr>
        </p:nvSpPr>
        <p:spPr>
          <a:xfrm>
            <a:off x="228600" y="933450"/>
            <a:ext cx="4650000" cy="33669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Instead of source and target sentences, we also have two sequences: passage and question (lengths are quite </a:t>
            </a:r>
            <a:r>
              <a:rPr lang="en" sz="1400"/>
              <a:t>imbalance</a:t>
            </a:r>
            <a:r>
              <a:rPr lang="en" sz="1400"/>
              <a:t>)</a:t>
            </a:r>
            <a:br>
              <a:rPr lang="en" sz="1400"/>
            </a:br>
            <a:endParaRPr sz="1400"/>
          </a:p>
          <a:p>
            <a:pPr indent="-317500" lvl="0" marL="457200" rtl="0" algn="l">
              <a:spcBef>
                <a:spcPts val="0"/>
              </a:spcBef>
              <a:spcAft>
                <a:spcPts val="0"/>
              </a:spcAft>
              <a:buSzPts val="1400"/>
              <a:buChar char="●"/>
            </a:pPr>
            <a:r>
              <a:rPr lang="en" sz="1400"/>
              <a:t>We need to model which words in the passage are most relevant to the question (and which question words)</a:t>
            </a:r>
            <a:endParaRPr sz="1400"/>
          </a:p>
          <a:p>
            <a:pPr indent="-317500" lvl="1" marL="914400" rtl="0" algn="l">
              <a:spcBef>
                <a:spcPts val="0"/>
              </a:spcBef>
              <a:spcAft>
                <a:spcPts val="0"/>
              </a:spcAft>
              <a:buSzPts val="1400"/>
              <a:buChar char="○"/>
            </a:pPr>
            <a:r>
              <a:rPr b="1" lang="en" sz="1400"/>
              <a:t>Attention</a:t>
            </a:r>
            <a:r>
              <a:rPr lang="en" sz="1400"/>
              <a:t> is the key ingredient here, similar to which words in the source sentence are most relevant to the current target word… </a:t>
            </a:r>
            <a:br>
              <a:rPr lang="en" sz="1400"/>
            </a:br>
            <a:endParaRPr sz="1400"/>
          </a:p>
          <a:p>
            <a:pPr indent="-317500" lvl="0" marL="457200" rtl="0" algn="l">
              <a:spcBef>
                <a:spcPts val="0"/>
              </a:spcBef>
              <a:spcAft>
                <a:spcPts val="0"/>
              </a:spcAft>
              <a:buSzPts val="1400"/>
              <a:buChar char="●"/>
            </a:pPr>
            <a:r>
              <a:rPr lang="en" sz="1400"/>
              <a:t>We </a:t>
            </a:r>
            <a:r>
              <a:rPr b="1" lang="en" sz="1400"/>
              <a:t>don’t need an autoregressive decoder</a:t>
            </a:r>
            <a:r>
              <a:rPr lang="en" sz="1400"/>
              <a:t> to generate the target sentence word-by-word.  Instead, we just need to </a:t>
            </a:r>
            <a:r>
              <a:rPr b="1" lang="en" sz="1400"/>
              <a:t>train two classifiers </a:t>
            </a:r>
            <a:r>
              <a:rPr lang="en" sz="1400"/>
              <a:t>to predict the </a:t>
            </a:r>
            <a:r>
              <a:rPr b="1" lang="en" sz="1400"/>
              <a:t>start</a:t>
            </a:r>
            <a:r>
              <a:rPr lang="en" sz="1400"/>
              <a:t> and </a:t>
            </a:r>
            <a:r>
              <a:rPr b="1" lang="en" sz="1400"/>
              <a:t>end</a:t>
            </a:r>
            <a:r>
              <a:rPr lang="en" sz="1400"/>
              <a:t> positions of the answer!</a:t>
            </a:r>
            <a:endParaRPr sz="1400"/>
          </a:p>
        </p:txBody>
      </p:sp>
      <p:pic>
        <p:nvPicPr>
          <p:cNvPr id="196" name="Google Shape;196;p33"/>
          <p:cNvPicPr preferRelativeResize="0"/>
          <p:nvPr/>
        </p:nvPicPr>
        <p:blipFill rotWithShape="1">
          <a:blip r:embed="rId3">
            <a:alphaModFix/>
          </a:blip>
          <a:srcRect b="0" l="0" r="0" t="2666"/>
          <a:stretch/>
        </p:blipFill>
        <p:spPr>
          <a:xfrm>
            <a:off x="4878725" y="1913600"/>
            <a:ext cx="4265274" cy="202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nvSpPr>
        <p:spPr>
          <a:xfrm>
            <a:off x="6024700" y="1682550"/>
            <a:ext cx="31956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3"/>
            </a:pPr>
            <a:r>
              <a:rPr b="1" lang="en" sz="1100">
                <a:latin typeface="Open Sans"/>
                <a:ea typeface="Open Sans"/>
                <a:cs typeface="Open Sans"/>
                <a:sym typeface="Open Sans"/>
              </a:rPr>
              <a:t>Contextual</a:t>
            </a:r>
            <a:r>
              <a:rPr b="1" lang="en" sz="1100">
                <a:latin typeface="Open Sans"/>
                <a:ea typeface="Open Sans"/>
                <a:cs typeface="Open Sans"/>
                <a:sym typeface="Open Sans"/>
              </a:rPr>
              <a:t> embedding layer</a:t>
            </a:r>
            <a:r>
              <a:rPr lang="en" sz="1100">
                <a:latin typeface="Open Sans"/>
                <a:ea typeface="Open Sans"/>
                <a:cs typeface="Open Sans"/>
                <a:sym typeface="Open Sans"/>
              </a:rPr>
              <a:t>:  biLSTM, where                 from the context word     and                from      </a:t>
            </a:r>
            <a:endParaRPr sz="1100">
              <a:latin typeface="Open Sans"/>
              <a:ea typeface="Open Sans"/>
              <a:cs typeface="Open Sans"/>
              <a:sym typeface="Open Sans"/>
            </a:endParaRPr>
          </a:p>
        </p:txBody>
      </p:sp>
      <p:sp>
        <p:nvSpPr>
          <p:cNvPr id="202" name="Google Shape;202;p3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 [Seo et al., ICLR 2017]</a:t>
            </a:r>
            <a:endParaRPr sz="2100"/>
          </a:p>
        </p:txBody>
      </p:sp>
      <p:pic>
        <p:nvPicPr>
          <p:cNvPr id="203" name="Google Shape;203;p34"/>
          <p:cNvPicPr preferRelativeResize="0"/>
          <p:nvPr/>
        </p:nvPicPr>
        <p:blipFill>
          <a:blip r:embed="rId3">
            <a:alphaModFix/>
          </a:blip>
          <a:stretch>
            <a:fillRect/>
          </a:stretch>
        </p:blipFill>
        <p:spPr>
          <a:xfrm>
            <a:off x="152400" y="971400"/>
            <a:ext cx="6041923" cy="3525450"/>
          </a:xfrm>
          <a:prstGeom prst="rect">
            <a:avLst/>
          </a:prstGeom>
          <a:noFill/>
          <a:ln>
            <a:noFill/>
          </a:ln>
        </p:spPr>
      </p:pic>
      <p:sp>
        <p:nvSpPr>
          <p:cNvPr id="204" name="Google Shape;204;p34"/>
          <p:cNvSpPr txBox="1"/>
          <p:nvPr/>
        </p:nvSpPr>
        <p:spPr>
          <a:xfrm>
            <a:off x="6024700" y="1072950"/>
            <a:ext cx="31956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a:pPr>
            <a:r>
              <a:rPr b="1" lang="en" sz="1100">
                <a:latin typeface="Open Sans"/>
                <a:ea typeface="Open Sans"/>
                <a:cs typeface="Open Sans"/>
                <a:sym typeface="Open Sans"/>
              </a:rPr>
              <a:t>Character embedding layer</a:t>
            </a:r>
            <a:r>
              <a:rPr lang="en" sz="1100">
                <a:latin typeface="Open Sans"/>
                <a:ea typeface="Open Sans"/>
                <a:cs typeface="Open Sans"/>
                <a:sym typeface="Open Sans"/>
              </a:rPr>
              <a:t>:  obtained using CNN and max-pooling</a:t>
            </a:r>
            <a:endParaRPr sz="1100">
              <a:latin typeface="Open Sans"/>
              <a:ea typeface="Open Sans"/>
              <a:cs typeface="Open Sans"/>
              <a:sym typeface="Open Sans"/>
            </a:endParaRPr>
          </a:p>
        </p:txBody>
      </p:sp>
      <p:sp>
        <p:nvSpPr>
          <p:cNvPr id="205" name="Google Shape;205;p34"/>
          <p:cNvSpPr txBox="1"/>
          <p:nvPr/>
        </p:nvSpPr>
        <p:spPr>
          <a:xfrm>
            <a:off x="6024700" y="1453950"/>
            <a:ext cx="3195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2"/>
            </a:pPr>
            <a:r>
              <a:rPr b="1" lang="en" sz="1100">
                <a:latin typeface="Open Sans"/>
                <a:ea typeface="Open Sans"/>
                <a:cs typeface="Open Sans"/>
                <a:sym typeface="Open Sans"/>
              </a:rPr>
              <a:t>Word</a:t>
            </a:r>
            <a:r>
              <a:rPr b="1" lang="en" sz="1100">
                <a:latin typeface="Open Sans"/>
                <a:ea typeface="Open Sans"/>
                <a:cs typeface="Open Sans"/>
                <a:sym typeface="Open Sans"/>
              </a:rPr>
              <a:t> embedding layer</a:t>
            </a:r>
            <a:r>
              <a:rPr lang="en" sz="1100">
                <a:latin typeface="Open Sans"/>
                <a:ea typeface="Open Sans"/>
                <a:cs typeface="Open Sans"/>
                <a:sym typeface="Open Sans"/>
              </a:rPr>
              <a:t>:  GloVE</a:t>
            </a:r>
            <a:endParaRPr sz="1100">
              <a:latin typeface="Open Sans"/>
              <a:ea typeface="Open Sans"/>
              <a:cs typeface="Open Sans"/>
              <a:sym typeface="Open Sans"/>
            </a:endParaRPr>
          </a:p>
        </p:txBody>
      </p:sp>
      <p:pic>
        <p:nvPicPr>
          <p:cNvPr descr="\mathbf{H} \in \mathbb{R}^{2d \times T}" id="206" name="Google Shape;206;p34"/>
          <p:cNvPicPr preferRelativeResize="0"/>
          <p:nvPr/>
        </p:nvPicPr>
        <p:blipFill>
          <a:blip r:embed="rId4">
            <a:alphaModFix/>
          </a:blip>
          <a:stretch>
            <a:fillRect/>
          </a:stretch>
        </p:blipFill>
        <p:spPr>
          <a:xfrm>
            <a:off x="7584928" y="1964851"/>
            <a:ext cx="515351" cy="110975"/>
          </a:xfrm>
          <a:prstGeom prst="rect">
            <a:avLst/>
          </a:prstGeom>
          <a:noFill/>
          <a:ln>
            <a:noFill/>
          </a:ln>
        </p:spPr>
      </p:pic>
      <p:pic>
        <p:nvPicPr>
          <p:cNvPr descr="\mathbf{U} \in \mathbb{R}^{2d \times J}" id="207" name="Google Shape;207;p34"/>
          <p:cNvPicPr preferRelativeResize="0"/>
          <p:nvPr/>
        </p:nvPicPr>
        <p:blipFill>
          <a:blip r:embed="rId5">
            <a:alphaModFix/>
          </a:blip>
          <a:stretch>
            <a:fillRect/>
          </a:stretch>
        </p:blipFill>
        <p:spPr>
          <a:xfrm>
            <a:off x="7890935" y="2131692"/>
            <a:ext cx="506409" cy="110990"/>
          </a:xfrm>
          <a:prstGeom prst="rect">
            <a:avLst/>
          </a:prstGeom>
          <a:noFill/>
          <a:ln>
            <a:noFill/>
          </a:ln>
        </p:spPr>
      </p:pic>
      <p:pic>
        <p:nvPicPr>
          <p:cNvPr descr="\mathbf{X}" id="208" name="Google Shape;208;p34"/>
          <p:cNvPicPr preferRelativeResize="0"/>
          <p:nvPr/>
        </p:nvPicPr>
        <p:blipFill>
          <a:blip r:embed="rId6">
            <a:alphaModFix/>
          </a:blip>
          <a:stretch>
            <a:fillRect/>
          </a:stretch>
        </p:blipFill>
        <p:spPr>
          <a:xfrm>
            <a:off x="7472885" y="2144064"/>
            <a:ext cx="103445" cy="93846"/>
          </a:xfrm>
          <a:prstGeom prst="rect">
            <a:avLst/>
          </a:prstGeom>
          <a:noFill/>
          <a:ln>
            <a:noFill/>
          </a:ln>
        </p:spPr>
      </p:pic>
      <p:pic>
        <p:nvPicPr>
          <p:cNvPr descr="\mathbf{Q}" id="209" name="Google Shape;209;p34"/>
          <p:cNvPicPr preferRelativeResize="0"/>
          <p:nvPr/>
        </p:nvPicPr>
        <p:blipFill>
          <a:blip r:embed="rId7">
            <a:alphaModFix/>
          </a:blip>
          <a:stretch>
            <a:fillRect/>
          </a:stretch>
        </p:blipFill>
        <p:spPr>
          <a:xfrm>
            <a:off x="8867625" y="2125521"/>
            <a:ext cx="103450" cy="134957"/>
          </a:xfrm>
          <a:prstGeom prst="rect">
            <a:avLst/>
          </a:prstGeom>
          <a:noFill/>
          <a:ln>
            <a:noFill/>
          </a:ln>
        </p:spPr>
      </p:pic>
      <p:sp>
        <p:nvSpPr>
          <p:cNvPr id="210" name="Google Shape;210;p34"/>
          <p:cNvSpPr txBox="1"/>
          <p:nvPr/>
        </p:nvSpPr>
        <p:spPr>
          <a:xfrm>
            <a:off x="6024700" y="2215950"/>
            <a:ext cx="31956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4"/>
            </a:pPr>
            <a:r>
              <a:rPr b="1" lang="en" sz="1100">
                <a:latin typeface="Open Sans"/>
                <a:ea typeface="Open Sans"/>
                <a:cs typeface="Open Sans"/>
                <a:sym typeface="Open Sans"/>
              </a:rPr>
              <a:t>Attention flow</a:t>
            </a:r>
            <a:r>
              <a:rPr b="1" lang="en" sz="1100">
                <a:latin typeface="Open Sans"/>
                <a:ea typeface="Open Sans"/>
                <a:cs typeface="Open Sans"/>
                <a:sym typeface="Open Sans"/>
              </a:rPr>
              <a:t> layer</a:t>
            </a:r>
            <a:r>
              <a:rPr lang="en" sz="1100">
                <a:latin typeface="Open Sans"/>
                <a:ea typeface="Open Sans"/>
                <a:cs typeface="Open Sans"/>
                <a:sym typeface="Open Sans"/>
              </a:rPr>
              <a:t>:</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First compute the similarity score for every pair of (</a:t>
            </a:r>
            <a:r>
              <a:rPr b="1" lang="en" sz="1100">
                <a:latin typeface="Open Sans"/>
                <a:ea typeface="Open Sans"/>
                <a:cs typeface="Open Sans"/>
                <a:sym typeface="Open Sans"/>
              </a:rPr>
              <a:t>h</a:t>
            </a:r>
            <a:r>
              <a:rPr baseline="-25000" lang="en" sz="1100">
                <a:latin typeface="Open Sans"/>
                <a:ea typeface="Open Sans"/>
                <a:cs typeface="Open Sans"/>
                <a:sym typeface="Open Sans"/>
              </a:rPr>
              <a:t>i</a:t>
            </a:r>
            <a:r>
              <a:rPr lang="en" sz="1100">
                <a:latin typeface="Open Sans"/>
                <a:ea typeface="Open Sans"/>
                <a:cs typeface="Open Sans"/>
                <a:sym typeface="Open Sans"/>
              </a:rPr>
              <a:t>,</a:t>
            </a:r>
            <a:r>
              <a:rPr b="1" lang="en" sz="1100">
                <a:latin typeface="Open Sans"/>
                <a:ea typeface="Open Sans"/>
                <a:cs typeface="Open Sans"/>
                <a:sym typeface="Open Sans"/>
              </a:rPr>
              <a:t> u</a:t>
            </a:r>
            <a:r>
              <a:rPr baseline="-25000" lang="en" sz="1100">
                <a:latin typeface="Open Sans"/>
                <a:ea typeface="Open Sans"/>
                <a:cs typeface="Open Sans"/>
                <a:sym typeface="Open Sans"/>
              </a:rPr>
              <a:t>j</a:t>
            </a:r>
            <a:r>
              <a:rPr lang="en" sz="1100">
                <a:latin typeface="Open Sans"/>
                <a:ea typeface="Open Sans"/>
                <a:cs typeface="Open Sans"/>
                <a:sym typeface="Open Sans"/>
              </a:rPr>
              <a:t>):</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Context to query attention</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914400" rtl="0" algn="l">
              <a:spcBef>
                <a:spcPts val="0"/>
              </a:spcBef>
              <a:spcAft>
                <a:spcPts val="0"/>
              </a:spcAft>
              <a:buNone/>
            </a:pPr>
            <a:r>
              <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Query to context attention</a:t>
            </a:r>
            <a:endParaRPr sz="1100">
              <a:latin typeface="Open Sans"/>
              <a:ea typeface="Open Sans"/>
              <a:cs typeface="Open Sans"/>
              <a:sym typeface="Open Sans"/>
            </a:endParaRPr>
          </a:p>
        </p:txBody>
      </p:sp>
      <p:pic>
        <p:nvPicPr>
          <p:cNvPr descr="S_{tj} = \mathbf{w}^T_{\text{sim}}[\mathbf{h}_i, \mathbf{u}_j; \mathbf{h}_i \circ \mathbf{u}_j] \quad \mathbf{w}_{\text{sim}} \in \mathbb{R}^{6d}, \mathbf{S} \in \mathbb{R}^{T \times J}" id="211" name="Google Shape;211;p34"/>
          <p:cNvPicPr preferRelativeResize="0"/>
          <p:nvPr/>
        </p:nvPicPr>
        <p:blipFill>
          <a:blip r:embed="rId8">
            <a:alphaModFix/>
          </a:blip>
          <a:stretch>
            <a:fillRect/>
          </a:stretch>
        </p:blipFill>
        <p:spPr>
          <a:xfrm>
            <a:off x="6643172" y="2912325"/>
            <a:ext cx="2398853" cy="134950"/>
          </a:xfrm>
          <a:prstGeom prst="rect">
            <a:avLst/>
          </a:prstGeom>
          <a:noFill/>
          <a:ln>
            <a:noFill/>
          </a:ln>
        </p:spPr>
      </p:pic>
      <p:pic>
        <p:nvPicPr>
          <p:cNvPr descr="\mathbf{a}_t = \text{softmax}(\mathbf{S}_{t:}) \in \mathbb{R}^{J}" id="212" name="Google Shape;212;p34"/>
          <p:cNvPicPr preferRelativeResize="0"/>
          <p:nvPr/>
        </p:nvPicPr>
        <p:blipFill>
          <a:blip r:embed="rId9">
            <a:alphaModFix/>
          </a:blip>
          <a:stretch>
            <a:fillRect/>
          </a:stretch>
        </p:blipFill>
        <p:spPr>
          <a:xfrm>
            <a:off x="7132125" y="3396712"/>
            <a:ext cx="1420950" cy="165972"/>
          </a:xfrm>
          <a:prstGeom prst="rect">
            <a:avLst/>
          </a:prstGeom>
          <a:noFill/>
          <a:ln>
            <a:noFill/>
          </a:ln>
        </p:spPr>
      </p:pic>
      <p:pic>
        <p:nvPicPr>
          <p:cNvPr descr="\tilde{\mathbf{U}}_{:t} = \sum_{j} \mathbf{a}_{tj}\mathbf{U}_{:j} \in \mathbb{R}^{2d} \quad \tilde{\mathbf{U}} \in \mathbb{R}^{2d \times T}" id="213" name="Google Shape;213;p34"/>
          <p:cNvPicPr preferRelativeResize="0"/>
          <p:nvPr/>
        </p:nvPicPr>
        <p:blipFill>
          <a:blip r:embed="rId10">
            <a:alphaModFix/>
          </a:blip>
          <a:stretch>
            <a:fillRect/>
          </a:stretch>
        </p:blipFill>
        <p:spPr>
          <a:xfrm>
            <a:off x="6994850" y="3689828"/>
            <a:ext cx="1695500" cy="272596"/>
          </a:xfrm>
          <a:prstGeom prst="rect">
            <a:avLst/>
          </a:prstGeom>
          <a:noFill/>
          <a:ln>
            <a:noFill/>
          </a:ln>
        </p:spPr>
      </p:pic>
      <p:sp>
        <p:nvSpPr>
          <p:cNvPr id="214" name="Google Shape;214;p34"/>
          <p:cNvSpPr txBox="1"/>
          <p:nvPr/>
        </p:nvSpPr>
        <p:spPr>
          <a:xfrm>
            <a:off x="253828" y="4616400"/>
            <a:ext cx="868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Bidirectional Attention Flow for Machine Comprehension,  Seo et al. 2017, </a:t>
            </a:r>
            <a:r>
              <a:rPr lang="en" sz="1100" u="sng">
                <a:solidFill>
                  <a:schemeClr val="hlink"/>
                </a:solidFill>
                <a:latin typeface="Open Sans"/>
                <a:ea typeface="Open Sans"/>
                <a:cs typeface="Open Sans"/>
                <a:sym typeface="Open Sans"/>
                <a:hlinkClick r:id="rId11"/>
              </a:rPr>
              <a:t>https://arxiv.org/pdf/1611.01603.pdf</a:t>
            </a:r>
            <a:r>
              <a:rPr lang="en" sz="1100">
                <a:latin typeface="Open Sans"/>
                <a:ea typeface="Open Sans"/>
                <a:cs typeface="Open Sans"/>
                <a:sym typeface="Open Sans"/>
              </a:rPr>
              <a:t> </a:t>
            </a:r>
            <a:endParaRPr sz="1100">
              <a:latin typeface="Open Sans"/>
              <a:ea typeface="Open Sans"/>
              <a:cs typeface="Open Sans"/>
              <a:sym typeface="Open Sans"/>
            </a:endParaRPr>
          </a:p>
        </p:txBody>
      </p:sp>
      <p:pic>
        <p:nvPicPr>
          <p:cNvPr descr="\mathbf{b} = \text{softmax}(\text{max}_{col}(\mathbf{S})) \in \mathbb{R}^{T}" id="215" name="Google Shape;215;p34"/>
          <p:cNvPicPr preferRelativeResize="0"/>
          <p:nvPr/>
        </p:nvPicPr>
        <p:blipFill>
          <a:blip r:embed="rId12">
            <a:alphaModFix/>
          </a:blip>
          <a:stretch>
            <a:fillRect/>
          </a:stretch>
        </p:blipFill>
        <p:spPr>
          <a:xfrm>
            <a:off x="6551983" y="4180517"/>
            <a:ext cx="1815536" cy="182250"/>
          </a:xfrm>
          <a:prstGeom prst="rect">
            <a:avLst/>
          </a:prstGeom>
          <a:noFill/>
          <a:ln>
            <a:noFill/>
          </a:ln>
        </p:spPr>
      </p:pic>
      <p:pic>
        <p:nvPicPr>
          <p:cNvPr descr="\tilde{\mathbf{h}} = \sum_{t}\mathbf{b}_t\mathbf{H}_{:t} \in \mathbf{R}^{2d} \quad \tilde{\mathbf{H}} \in \mathbb{R}^{2d \times T}" id="216" name="Google Shape;216;p34"/>
          <p:cNvPicPr preferRelativeResize="0"/>
          <p:nvPr/>
        </p:nvPicPr>
        <p:blipFill>
          <a:blip r:embed="rId13">
            <a:alphaModFix/>
          </a:blip>
          <a:stretch>
            <a:fillRect/>
          </a:stretch>
        </p:blipFill>
        <p:spPr>
          <a:xfrm>
            <a:off x="6573850" y="4449650"/>
            <a:ext cx="1901498" cy="29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pic>
        <p:nvPicPr>
          <p:cNvPr id="222" name="Google Shape;222;p35"/>
          <p:cNvPicPr preferRelativeResize="0"/>
          <p:nvPr/>
        </p:nvPicPr>
        <p:blipFill>
          <a:blip r:embed="rId3">
            <a:alphaModFix/>
          </a:blip>
          <a:stretch>
            <a:fillRect/>
          </a:stretch>
        </p:blipFill>
        <p:spPr>
          <a:xfrm>
            <a:off x="152400" y="971400"/>
            <a:ext cx="6041923" cy="3525450"/>
          </a:xfrm>
          <a:prstGeom prst="rect">
            <a:avLst/>
          </a:prstGeom>
          <a:noFill/>
          <a:ln>
            <a:noFill/>
          </a:ln>
        </p:spPr>
      </p:pic>
      <p:sp>
        <p:nvSpPr>
          <p:cNvPr id="223" name="Google Shape;223;p35"/>
          <p:cNvSpPr txBox="1"/>
          <p:nvPr/>
        </p:nvSpPr>
        <p:spPr>
          <a:xfrm>
            <a:off x="6024700" y="1072950"/>
            <a:ext cx="31956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5"/>
            </a:pPr>
            <a:r>
              <a:rPr b="1" lang="en" sz="1100">
                <a:latin typeface="Open Sans"/>
                <a:ea typeface="Open Sans"/>
                <a:cs typeface="Open Sans"/>
                <a:sym typeface="Open Sans"/>
              </a:rPr>
              <a:t>Attention</a:t>
            </a:r>
            <a:r>
              <a:rPr b="1" lang="en" sz="1100">
                <a:latin typeface="Open Sans"/>
                <a:ea typeface="Open Sans"/>
                <a:cs typeface="Open Sans"/>
                <a:sym typeface="Open Sans"/>
              </a:rPr>
              <a:t> flow layer</a:t>
            </a:r>
            <a:r>
              <a:rPr lang="en" sz="1100">
                <a:latin typeface="Open Sans"/>
                <a:ea typeface="Open Sans"/>
                <a:cs typeface="Open Sans"/>
                <a:sym typeface="Open Sans"/>
              </a:rPr>
              <a:t>:  concatenate vectors to get G, e.g., for the first t=1</a:t>
            </a:r>
            <a:endParaRPr sz="1100">
              <a:latin typeface="Open Sans"/>
              <a:ea typeface="Open Sans"/>
              <a:cs typeface="Open Sans"/>
              <a:sym typeface="Open Sans"/>
            </a:endParaRPr>
          </a:p>
        </p:txBody>
      </p:sp>
      <p:sp>
        <p:nvSpPr>
          <p:cNvPr id="224" name="Google Shape;224;p35"/>
          <p:cNvSpPr txBox="1"/>
          <p:nvPr/>
        </p:nvSpPr>
        <p:spPr>
          <a:xfrm>
            <a:off x="6024700" y="1911150"/>
            <a:ext cx="31956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6"/>
            </a:pPr>
            <a:r>
              <a:rPr b="1" lang="en" sz="1100">
                <a:latin typeface="Open Sans"/>
                <a:ea typeface="Open Sans"/>
                <a:cs typeface="Open Sans"/>
                <a:sym typeface="Open Sans"/>
              </a:rPr>
              <a:t>Modeling layer</a:t>
            </a:r>
            <a:r>
              <a:rPr lang="en" sz="1100">
                <a:latin typeface="Open Sans"/>
                <a:ea typeface="Open Sans"/>
                <a:cs typeface="Open Sans"/>
                <a:sym typeface="Open Sans"/>
              </a:rPr>
              <a:t>:  input G to the biLSTM </a:t>
            </a:r>
            <a:r>
              <a:rPr lang="en" sz="1100">
                <a:latin typeface="Open Sans"/>
                <a:ea typeface="Open Sans"/>
                <a:cs typeface="Open Sans"/>
                <a:sym typeface="Open Sans"/>
              </a:rPr>
              <a:t>layer</a:t>
            </a:r>
            <a:r>
              <a:rPr lang="en" sz="1100">
                <a:latin typeface="Open Sans"/>
                <a:ea typeface="Open Sans"/>
                <a:cs typeface="Open Sans"/>
                <a:sym typeface="Open Sans"/>
              </a:rPr>
              <a:t> for more massage…output M</a:t>
            </a:r>
            <a:endParaRPr sz="1100">
              <a:latin typeface="Open Sans"/>
              <a:ea typeface="Open Sans"/>
              <a:cs typeface="Open Sans"/>
              <a:sym typeface="Open Sans"/>
            </a:endParaRPr>
          </a:p>
        </p:txBody>
      </p:sp>
      <p:pic>
        <p:nvPicPr>
          <p:cNvPr descr="\mathbf{g}_1 = f(\mathbf{h}_1, \tilde{\mathbf{u}}_1, \tilde{\mathbf{h}}_1) \in \mathbb{R}^{d_G}" id="225" name="Google Shape;225;p35"/>
          <p:cNvPicPr preferRelativeResize="0"/>
          <p:nvPr/>
        </p:nvPicPr>
        <p:blipFill>
          <a:blip r:embed="rId4">
            <a:alphaModFix/>
          </a:blip>
          <a:stretch>
            <a:fillRect/>
          </a:stretch>
        </p:blipFill>
        <p:spPr>
          <a:xfrm>
            <a:off x="6662213" y="1596150"/>
            <a:ext cx="1920575" cy="220450"/>
          </a:xfrm>
          <a:prstGeom prst="rect">
            <a:avLst/>
          </a:prstGeom>
          <a:noFill/>
          <a:ln>
            <a:noFill/>
          </a:ln>
        </p:spPr>
      </p:pic>
      <p:sp>
        <p:nvSpPr>
          <p:cNvPr id="226" name="Google Shape;226;p35"/>
          <p:cNvSpPr txBox="1"/>
          <p:nvPr/>
        </p:nvSpPr>
        <p:spPr>
          <a:xfrm>
            <a:off x="6024700" y="2520750"/>
            <a:ext cx="31956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7"/>
            </a:pPr>
            <a:r>
              <a:rPr b="1" lang="en" sz="1100">
                <a:latin typeface="Open Sans"/>
                <a:ea typeface="Open Sans"/>
                <a:cs typeface="Open Sans"/>
                <a:sym typeface="Open Sans"/>
              </a:rPr>
              <a:t>Output</a:t>
            </a:r>
            <a:r>
              <a:rPr b="1" lang="en" sz="1100">
                <a:latin typeface="Open Sans"/>
                <a:ea typeface="Open Sans"/>
                <a:cs typeface="Open Sans"/>
                <a:sym typeface="Open Sans"/>
              </a:rPr>
              <a:t> layer</a:t>
            </a:r>
            <a:r>
              <a:rPr lang="en" sz="1100">
                <a:latin typeface="Open Sans"/>
                <a:ea typeface="Open Sans"/>
                <a:cs typeface="Open Sans"/>
                <a:sym typeface="Open Sans"/>
              </a:rPr>
              <a:t>:  input M and G into two softmax classifier to predict the START and END position… (look at papers for the exact equation….for predicting END, they actually input M to yet another biLSTM…..)</a:t>
            </a:r>
            <a:endParaRPr sz="1100">
              <a:latin typeface="Open Sans"/>
              <a:ea typeface="Open Sans"/>
              <a:cs typeface="Open Sans"/>
              <a:sym typeface="Open Sans"/>
            </a:endParaRPr>
          </a:p>
          <a:p>
            <a:pPr indent="0" lvl="0" marL="457200" rtl="0" algn="l">
              <a:spcBef>
                <a:spcPts val="0"/>
              </a:spcBef>
              <a:spcAft>
                <a:spcPts val="0"/>
              </a:spcAft>
              <a:buNone/>
            </a:pPr>
            <a:r>
              <a:t/>
            </a:r>
            <a:endParaRPr sz="1100">
              <a:latin typeface="Open Sans"/>
              <a:ea typeface="Open Sans"/>
              <a:cs typeface="Open Sans"/>
              <a:sym typeface="Open Sans"/>
            </a:endParaRPr>
          </a:p>
          <a:p>
            <a:pPr indent="457200" lvl="0" marL="0" rtl="0" algn="l">
              <a:spcBef>
                <a:spcPts val="0"/>
              </a:spcBef>
              <a:spcAft>
                <a:spcPts val="0"/>
              </a:spcAft>
              <a:buNone/>
            </a:pPr>
            <a:r>
              <a:rPr lang="en" sz="1100">
                <a:latin typeface="Open Sans"/>
                <a:ea typeface="Open Sans"/>
                <a:cs typeface="Open Sans"/>
                <a:sym typeface="Open Sans"/>
              </a:rPr>
              <a:t>Yay, done!</a:t>
            </a:r>
            <a:endParaRPr sz="11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2057400" y="10858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232" name="Google Shape;232;p3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233" name="Google Shape;233;p36"/>
          <p:cNvGraphicFramePr/>
          <p:nvPr/>
        </p:nvGraphicFramePr>
        <p:xfrm>
          <a:off x="3778019" y="3833541"/>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234" name="Google Shape;234;p36"/>
          <p:cNvSpPr txBox="1"/>
          <p:nvPr/>
        </p:nvSpPr>
        <p:spPr>
          <a:xfrm>
            <a:off x="2437175" y="2287225"/>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235" name="Google Shape;235;p36"/>
          <p:cNvGraphicFramePr/>
          <p:nvPr/>
        </p:nvGraphicFramePr>
        <p:xfrm>
          <a:off x="4842380" y="1348444"/>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236" name="Google Shape;236;p36"/>
          <p:cNvGraphicFramePr/>
          <p:nvPr/>
        </p:nvGraphicFramePr>
        <p:xfrm>
          <a:off x="3036116" y="2177779"/>
          <a:ext cx="3000000" cy="3000000"/>
        </p:xfrm>
        <a:graphic>
          <a:graphicData uri="http://schemas.openxmlformats.org/drawingml/2006/table">
            <a:tbl>
              <a:tblPr>
                <a:noFill/>
                <a:tableStyleId>{A9579565-29E5-4867-9E7F-BAE6D8054794}</a:tableStyleId>
              </a:tblPr>
              <a:tblGrid>
                <a:gridCol w="200000"/>
              </a:tblGrid>
              <a:tr h="150200">
                <a:tc>
                  <a:txBody>
                    <a:bodyPr/>
                    <a:lstStyle/>
                    <a:p>
                      <a:pPr indent="0" lvl="0" marL="0" rtl="0" algn="l">
                        <a:spcBef>
                          <a:spcPts val="0"/>
                        </a:spcBef>
                        <a:spcAft>
                          <a:spcPts val="0"/>
                        </a:spcAft>
                        <a:buNone/>
                      </a:pPr>
                      <a:r>
                        <a:t/>
                      </a:r>
                      <a:endParaRPr/>
                    </a:p>
                  </a:txBody>
                  <a:tcPr marT="0" marB="0" marR="0" marL="0">
                    <a:solidFill>
                      <a:srgbClr val="38761D"/>
                    </a:solidFill>
                  </a:tcPr>
                </a:tc>
              </a:tr>
              <a:tr h="150200">
                <a:tc>
                  <a:txBody>
                    <a:bodyPr/>
                    <a:lstStyle/>
                    <a:p>
                      <a:pPr indent="0" lvl="0" marL="0" rtl="0" algn="l">
                        <a:spcBef>
                          <a:spcPts val="0"/>
                        </a:spcBef>
                        <a:spcAft>
                          <a:spcPts val="0"/>
                        </a:spcAft>
                        <a:buNone/>
                      </a:pPr>
                      <a:r>
                        <a:t/>
                      </a:r>
                      <a:endParaRPr/>
                    </a:p>
                  </a:txBody>
                  <a:tcPr marT="0" marB="0" marR="0" marL="0">
                    <a:solidFill>
                      <a:srgbClr val="FF9900"/>
                    </a:solidFill>
                  </a:tcPr>
                </a:tc>
              </a:tr>
            </a:tbl>
          </a:graphicData>
        </a:graphic>
      </p:graphicFrame>
      <p:cxnSp>
        <p:nvCxnSpPr>
          <p:cNvPr id="237" name="Google Shape;237;p36"/>
          <p:cNvCxnSpPr/>
          <p:nvPr/>
        </p:nvCxnSpPr>
        <p:spPr>
          <a:xfrm flipH="1" rot="10800000">
            <a:off x="3886200" y="2386625"/>
            <a:ext cx="1039800" cy="8187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36"/>
          <p:cNvCxnSpPr>
            <a:endCxn id="234" idx="0"/>
          </p:cNvCxnSpPr>
          <p:nvPr/>
        </p:nvCxnSpPr>
        <p:spPr>
          <a:xfrm flipH="1" rot="10800000">
            <a:off x="3941375" y="2287225"/>
            <a:ext cx="1681500" cy="95130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36"/>
          <p:cNvCxnSpPr/>
          <p:nvPr/>
        </p:nvCxnSpPr>
        <p:spPr>
          <a:xfrm flipH="1" rot="10800000">
            <a:off x="39747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36"/>
          <p:cNvCxnSpPr/>
          <p:nvPr/>
        </p:nvCxnSpPr>
        <p:spPr>
          <a:xfrm flipH="1" rot="10800000">
            <a:off x="4063175" y="2386650"/>
            <a:ext cx="3218700" cy="89610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36"/>
          <p:cNvSpPr txBox="1"/>
          <p:nvPr/>
        </p:nvSpPr>
        <p:spPr>
          <a:xfrm>
            <a:off x="4063175" y="24707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42" name="Google Shape;242;p36"/>
          <p:cNvSpPr txBox="1"/>
          <p:nvPr/>
        </p:nvSpPr>
        <p:spPr>
          <a:xfrm>
            <a:off x="4901375" y="2175807"/>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43" name="Google Shape;243;p36"/>
          <p:cNvSpPr txBox="1"/>
          <p:nvPr/>
        </p:nvSpPr>
        <p:spPr>
          <a:xfrm>
            <a:off x="5282375" y="23183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44" name="Google Shape;244;p36"/>
          <p:cNvSpPr txBox="1"/>
          <p:nvPr/>
        </p:nvSpPr>
        <p:spPr>
          <a:xfrm>
            <a:off x="5947281" y="2612114"/>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sp>
        <p:nvSpPr>
          <p:cNvPr id="245" name="Google Shape;245;p36"/>
          <p:cNvSpPr txBox="1"/>
          <p:nvPr/>
        </p:nvSpPr>
        <p:spPr>
          <a:xfrm>
            <a:off x="3261929" y="1997820"/>
            <a:ext cx="854100" cy="623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r>
              <a:rPr baseline="-25000" lang="en">
                <a:solidFill>
                  <a:schemeClr val="dk1"/>
                </a:solidFill>
                <a:latin typeface="Open Sans"/>
                <a:ea typeface="Open Sans"/>
                <a:cs typeface="Open Sans"/>
                <a:sym typeface="Open Sans"/>
              </a:rPr>
              <a:t>1 </a:t>
            </a:r>
            <a:r>
              <a:rPr lang="en" sz="2850">
                <a:solidFill>
                  <a:schemeClr val="dk1"/>
                </a:solidFill>
                <a:highlight>
                  <a:srgbClr val="FFFFFF"/>
                </a:highlight>
              </a:rPr>
              <a:t>∘</a:t>
            </a:r>
            <a:r>
              <a:rPr lang="en" sz="1450">
                <a:solidFill>
                  <a:schemeClr val="dk1"/>
                </a:solidFill>
                <a:highlight>
                  <a:srgbClr val="FFFFFF"/>
                </a:highlight>
              </a:rPr>
              <a:t> </a:t>
            </a:r>
            <a:r>
              <a:rPr b="1" lang="en" sz="1450">
                <a:solidFill>
                  <a:schemeClr val="dk1"/>
                </a:solidFill>
                <a:highlight>
                  <a:srgbClr val="FFFFFF"/>
                </a:highlight>
              </a:rPr>
              <a:t>u</a:t>
            </a:r>
            <a:r>
              <a:rPr baseline="-25000" lang="en" sz="1450">
                <a:solidFill>
                  <a:schemeClr val="dk1"/>
                </a:solidFill>
                <a:highlight>
                  <a:srgbClr val="FFFFFF"/>
                </a:highlight>
              </a:rPr>
              <a:t>1</a:t>
            </a:r>
            <a:endParaRPr baseline="-25000"/>
          </a:p>
        </p:txBody>
      </p:sp>
      <p:cxnSp>
        <p:nvCxnSpPr>
          <p:cNvPr id="246" name="Google Shape;246;p36"/>
          <p:cNvCxnSpPr/>
          <p:nvPr/>
        </p:nvCxnSpPr>
        <p:spPr>
          <a:xfrm flipH="1">
            <a:off x="3720200" y="1723100"/>
            <a:ext cx="987000" cy="409200"/>
          </a:xfrm>
          <a:prstGeom prst="straightConnector1">
            <a:avLst/>
          </a:prstGeom>
          <a:noFill/>
          <a:ln cap="flat" cmpd="sng" w="9525">
            <a:solidFill>
              <a:schemeClr val="dk1"/>
            </a:solidFill>
            <a:prstDash val="solid"/>
            <a:round/>
            <a:headEnd len="med" w="med" type="none"/>
            <a:tailEnd len="med" w="med" type="triangle"/>
          </a:ln>
        </p:spPr>
      </p:cxnSp>
      <p:cxnSp>
        <p:nvCxnSpPr>
          <p:cNvPr id="247" name="Google Shape;247;p36"/>
          <p:cNvCxnSpPr/>
          <p:nvPr/>
        </p:nvCxnSpPr>
        <p:spPr>
          <a:xfrm rot="10800000">
            <a:off x="3423900" y="2762650"/>
            <a:ext cx="221400" cy="1006800"/>
          </a:xfrm>
          <a:prstGeom prst="straightConnector1">
            <a:avLst/>
          </a:prstGeom>
          <a:noFill/>
          <a:ln cap="flat" cmpd="sng" w="9525">
            <a:solidFill>
              <a:schemeClr val="dk1"/>
            </a:solidFill>
            <a:prstDash val="solid"/>
            <a:round/>
            <a:headEnd len="med" w="med" type="none"/>
            <a:tailEnd len="med" w="med" type="triangle"/>
          </a:ln>
        </p:spPr>
      </p:cxnSp>
      <p:cxnSp>
        <p:nvCxnSpPr>
          <p:cNvPr id="248" name="Google Shape;248;p36"/>
          <p:cNvCxnSpPr/>
          <p:nvPr/>
        </p:nvCxnSpPr>
        <p:spPr>
          <a:xfrm rot="10800000">
            <a:off x="2203200" y="3012175"/>
            <a:ext cx="1442100" cy="1033800"/>
          </a:xfrm>
          <a:prstGeom prst="straightConnector1">
            <a:avLst/>
          </a:prstGeom>
          <a:noFill/>
          <a:ln cap="flat" cmpd="sng" w="9525">
            <a:solidFill>
              <a:schemeClr val="dk1"/>
            </a:solidFill>
            <a:prstDash val="solid"/>
            <a:round/>
            <a:headEnd len="med" w="med" type="none"/>
            <a:tailEnd len="med" w="med" type="triangle"/>
          </a:ln>
        </p:spPr>
      </p:cxnSp>
      <p:cxnSp>
        <p:nvCxnSpPr>
          <p:cNvPr id="249" name="Google Shape;249;p36"/>
          <p:cNvCxnSpPr/>
          <p:nvPr/>
        </p:nvCxnSpPr>
        <p:spPr>
          <a:xfrm flipH="1">
            <a:off x="2372864" y="2375726"/>
            <a:ext cx="606300" cy="4200"/>
          </a:xfrm>
          <a:prstGeom prst="straightConnector1">
            <a:avLst/>
          </a:prstGeom>
          <a:noFill/>
          <a:ln cap="flat" cmpd="sng" w="9525">
            <a:solidFill>
              <a:schemeClr val="dk1"/>
            </a:solidFill>
            <a:prstDash val="solid"/>
            <a:round/>
            <a:headEnd len="med" w="med" type="none"/>
            <a:tailEnd len="med" w="med" type="triangle"/>
          </a:ln>
        </p:spPr>
      </p:cxnSp>
      <p:cxnSp>
        <p:nvCxnSpPr>
          <p:cNvPr id="250" name="Google Shape;250;p36"/>
          <p:cNvCxnSpPr/>
          <p:nvPr/>
        </p:nvCxnSpPr>
        <p:spPr>
          <a:xfrm flipH="1">
            <a:off x="1856850" y="1546125"/>
            <a:ext cx="2861400" cy="358200"/>
          </a:xfrm>
          <a:prstGeom prst="straightConnector1">
            <a:avLst/>
          </a:prstGeom>
          <a:noFill/>
          <a:ln cap="flat" cmpd="sng" w="9525">
            <a:solidFill>
              <a:schemeClr val="dk1"/>
            </a:solidFill>
            <a:prstDash val="solid"/>
            <a:round/>
            <a:headEnd len="med" w="med" type="none"/>
            <a:tailEnd len="med" w="med" type="triangle"/>
          </a:ln>
        </p:spPr>
      </p:cxnSp>
      <p:sp>
        <p:nvSpPr>
          <p:cNvPr id="251" name="Google Shape;251;p36"/>
          <p:cNvSpPr txBox="1"/>
          <p:nvPr/>
        </p:nvSpPr>
        <p:spPr>
          <a:xfrm>
            <a:off x="1066800" y="2486775"/>
            <a:ext cx="1294200" cy="438600"/>
          </a:xfrm>
          <a:prstGeom prst="rect">
            <a:avLst/>
          </a:prstGeom>
          <a:noFill/>
          <a:ln>
            <a:noFill/>
          </a:ln>
        </p:spPr>
        <p:txBody>
          <a:bodyPr anchorCtr="0" anchor="t" bIns="0" lIns="0" spcFirstLastPara="1" rIns="0" wrap="square" tIns="0">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r>
              <a:rPr baseline="-25000" lang="en">
                <a:solidFill>
                  <a:schemeClr val="dk1"/>
                </a:solidFill>
                <a:latin typeface="Open Sans"/>
                <a:ea typeface="Open Sans"/>
                <a:cs typeface="Open Sans"/>
                <a:sym typeface="Open Sans"/>
              </a:rPr>
              <a:t>1</a:t>
            </a:r>
            <a:r>
              <a:rPr b="1" lang="en">
                <a:solidFill>
                  <a:schemeClr val="dk1"/>
                </a:solidFill>
                <a:latin typeface="Open Sans"/>
                <a:ea typeface="Open Sans"/>
                <a:cs typeface="Open Sans"/>
                <a:sym typeface="Open Sans"/>
              </a:rPr>
              <a:t>, u</a:t>
            </a:r>
            <a:r>
              <a:rPr baseline="-25000" lang="en">
                <a:solidFill>
                  <a:schemeClr val="dk1"/>
                </a:solidFill>
                <a:latin typeface="Open Sans"/>
                <a:ea typeface="Open Sans"/>
                <a:cs typeface="Open Sans"/>
                <a:sym typeface="Open Sans"/>
              </a:rPr>
              <a:t>1</a:t>
            </a:r>
            <a:r>
              <a:rPr b="1" lang="en">
                <a:solidFill>
                  <a:schemeClr val="dk1"/>
                </a:solidFill>
                <a:latin typeface="Open Sans"/>
                <a:ea typeface="Open Sans"/>
                <a:cs typeface="Open Sans"/>
                <a:sym typeface="Open Sans"/>
              </a:rPr>
              <a:t>, h</a:t>
            </a:r>
            <a:r>
              <a:rPr baseline="-25000" lang="en">
                <a:solidFill>
                  <a:schemeClr val="dk1"/>
                </a:solidFill>
                <a:latin typeface="Open Sans"/>
                <a:ea typeface="Open Sans"/>
                <a:cs typeface="Open Sans"/>
                <a:sym typeface="Open Sans"/>
              </a:rPr>
              <a:t>1 </a:t>
            </a:r>
            <a:r>
              <a:rPr lang="en" sz="2850">
                <a:solidFill>
                  <a:schemeClr val="dk1"/>
                </a:solidFill>
                <a:highlight>
                  <a:srgbClr val="FFFFFF"/>
                </a:highlight>
              </a:rPr>
              <a:t>∘</a:t>
            </a:r>
            <a:r>
              <a:rPr lang="en" sz="1450">
                <a:solidFill>
                  <a:schemeClr val="dk1"/>
                </a:solidFill>
                <a:highlight>
                  <a:srgbClr val="FFFFFF"/>
                </a:highlight>
              </a:rPr>
              <a:t> </a:t>
            </a:r>
            <a:r>
              <a:rPr b="1" lang="en" sz="1450">
                <a:solidFill>
                  <a:schemeClr val="dk1"/>
                </a:solidFill>
                <a:highlight>
                  <a:srgbClr val="FFFFFF"/>
                </a:highlight>
              </a:rPr>
              <a:t>u</a:t>
            </a:r>
            <a:r>
              <a:rPr baseline="-25000" lang="en" sz="1450">
                <a:solidFill>
                  <a:schemeClr val="dk1"/>
                </a:solidFill>
                <a:highlight>
                  <a:srgbClr val="FFFFFF"/>
                </a:highlight>
              </a:rPr>
              <a:t>1</a:t>
            </a:r>
            <a:r>
              <a:rPr lang="en" sz="1450">
                <a:solidFill>
                  <a:schemeClr val="dk1"/>
                </a:solidFill>
                <a:highlight>
                  <a:srgbClr val="FFFFFF"/>
                </a:highlight>
              </a:rPr>
              <a:t>]</a:t>
            </a:r>
            <a:endParaRPr/>
          </a:p>
        </p:txBody>
      </p:sp>
      <p:graphicFrame>
        <p:nvGraphicFramePr>
          <p:cNvPr id="252" name="Google Shape;252;p36"/>
          <p:cNvGraphicFramePr/>
          <p:nvPr/>
        </p:nvGraphicFramePr>
        <p:xfrm>
          <a:off x="1554825" y="1274050"/>
          <a:ext cx="3000000" cy="3000000"/>
        </p:xfrm>
        <a:graphic>
          <a:graphicData uri="http://schemas.openxmlformats.org/drawingml/2006/table">
            <a:tbl>
              <a:tblPr>
                <a:noFill/>
                <a:tableStyleId>{A9579565-29E5-4867-9E7F-BAE6D8054794}</a:tableStyleId>
              </a:tblPr>
              <a:tblGrid>
                <a:gridCol w="201175"/>
              </a:tblGrid>
              <a:tr h="213000">
                <a:tc>
                  <a:txBody>
                    <a:bodyPr/>
                    <a:lstStyle/>
                    <a:p>
                      <a:pPr indent="0" lvl="0" marL="0" rtl="0" algn="l">
                        <a:spcBef>
                          <a:spcPts val="0"/>
                        </a:spcBef>
                        <a:spcAft>
                          <a:spcPts val="0"/>
                        </a:spcAft>
                        <a:buNone/>
                      </a:pPr>
                      <a:r>
                        <a:t/>
                      </a:r>
                      <a:endParaRPr/>
                    </a:p>
                  </a:txBody>
                  <a:tcPr marT="0" marB="0" marR="0" marL="0">
                    <a:solidFill>
                      <a:srgbClr val="9900FF"/>
                    </a:solidFill>
                  </a:tcPr>
                </a:tc>
              </a:tr>
              <a:tr h="213000">
                <a:tc>
                  <a:txBody>
                    <a:bodyPr/>
                    <a:lstStyle/>
                    <a:p>
                      <a:pPr indent="0" lvl="0" marL="0" rtl="0" algn="l">
                        <a:spcBef>
                          <a:spcPts val="0"/>
                        </a:spcBef>
                        <a:spcAft>
                          <a:spcPts val="0"/>
                        </a:spcAft>
                        <a:buNone/>
                      </a:pPr>
                      <a:r>
                        <a:t/>
                      </a:r>
                      <a:endParaRPr/>
                    </a:p>
                  </a:txBody>
                  <a:tcPr marT="0" marB="0" marR="0" marL="0">
                    <a:solidFill>
                      <a:srgbClr val="FF00FF"/>
                    </a:solidFill>
                  </a:tcPr>
                </a:tc>
              </a:tr>
              <a:tr h="213000">
                <a:tc>
                  <a:txBody>
                    <a:bodyPr/>
                    <a:lstStyle/>
                    <a:p>
                      <a:pPr indent="0" lvl="0" marL="0" rtl="0" algn="l">
                        <a:spcBef>
                          <a:spcPts val="0"/>
                        </a:spcBef>
                        <a:spcAft>
                          <a:spcPts val="0"/>
                        </a:spcAft>
                        <a:buNone/>
                      </a:pPr>
                      <a:r>
                        <a:t/>
                      </a:r>
                      <a:endParaRPr/>
                    </a:p>
                  </a:txBody>
                  <a:tcPr marT="0" marB="0" marR="0" marL="0">
                    <a:solidFill>
                      <a:srgbClr val="00FF00"/>
                    </a:solidFill>
                  </a:tcPr>
                </a:tc>
              </a:tr>
              <a:tr h="213000">
                <a:tc>
                  <a:txBody>
                    <a:bodyPr/>
                    <a:lstStyle/>
                    <a:p>
                      <a:pPr indent="0" lvl="0" marL="0" rtl="0" algn="l">
                        <a:spcBef>
                          <a:spcPts val="0"/>
                        </a:spcBef>
                        <a:spcAft>
                          <a:spcPts val="0"/>
                        </a:spcAft>
                        <a:buNone/>
                      </a:pPr>
                      <a:r>
                        <a:t/>
                      </a:r>
                      <a:endParaRPr/>
                    </a:p>
                  </a:txBody>
                  <a:tcPr marT="0" marB="0" marR="0" marL="0">
                    <a:solidFill>
                      <a:srgbClr val="0000FF"/>
                    </a:solidFill>
                  </a:tcPr>
                </a:tc>
              </a:tr>
              <a:tr h="213000">
                <a:tc>
                  <a:txBody>
                    <a:bodyPr/>
                    <a:lstStyle/>
                    <a:p>
                      <a:pPr indent="0" lvl="0" marL="0" rtl="0" algn="l">
                        <a:spcBef>
                          <a:spcPts val="0"/>
                        </a:spcBef>
                        <a:spcAft>
                          <a:spcPts val="0"/>
                        </a:spcAft>
                        <a:buNone/>
                      </a:pPr>
                      <a:r>
                        <a:t/>
                      </a:r>
                      <a:endParaRPr/>
                    </a:p>
                  </a:txBody>
                  <a:tcPr marT="0" marB="0" marR="0" marL="0">
                    <a:solidFill>
                      <a:srgbClr val="38761D"/>
                    </a:solidFill>
                  </a:tcPr>
                </a:tc>
              </a:tr>
              <a:tr h="213000">
                <a:tc>
                  <a:txBody>
                    <a:bodyPr/>
                    <a:lstStyle/>
                    <a:p>
                      <a:pPr indent="0" lvl="0" marL="0" rtl="0" algn="l">
                        <a:spcBef>
                          <a:spcPts val="0"/>
                        </a:spcBef>
                        <a:spcAft>
                          <a:spcPts val="0"/>
                        </a:spcAft>
                        <a:buNone/>
                      </a:pPr>
                      <a:r>
                        <a:t/>
                      </a:r>
                      <a:endParaRPr/>
                    </a:p>
                  </a:txBody>
                  <a:tcPr marT="0" marB="0" marR="0" marL="0">
                    <a:solidFill>
                      <a:srgbClr val="FF9900"/>
                    </a:solidFill>
                  </a:tcPr>
                </a:tc>
              </a:tr>
            </a:tbl>
          </a:graphicData>
        </a:graphic>
      </p:graphicFrame>
      <p:cxnSp>
        <p:nvCxnSpPr>
          <p:cNvPr id="253" name="Google Shape;253;p36"/>
          <p:cNvCxnSpPr/>
          <p:nvPr/>
        </p:nvCxnSpPr>
        <p:spPr>
          <a:xfrm>
            <a:off x="1713900" y="3001575"/>
            <a:ext cx="6900" cy="423900"/>
          </a:xfrm>
          <a:prstGeom prst="straightConnector1">
            <a:avLst/>
          </a:prstGeom>
          <a:noFill/>
          <a:ln cap="flat" cmpd="sng" w="9525">
            <a:solidFill>
              <a:schemeClr val="dk1"/>
            </a:solidFill>
            <a:prstDash val="solid"/>
            <a:round/>
            <a:headEnd len="med" w="med" type="none"/>
            <a:tailEnd len="med" w="med" type="triangle"/>
          </a:ln>
        </p:spPr>
      </p:cxnSp>
      <p:sp>
        <p:nvSpPr>
          <p:cNvPr id="254" name="Google Shape;254;p36"/>
          <p:cNvSpPr txBox="1"/>
          <p:nvPr/>
        </p:nvSpPr>
        <p:spPr>
          <a:xfrm rot="-269572">
            <a:off x="2730873" y="1468340"/>
            <a:ext cx="854024" cy="32318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5" name="Google Shape;255;p36"/>
          <p:cNvSpPr txBox="1"/>
          <p:nvPr/>
        </p:nvSpPr>
        <p:spPr>
          <a:xfrm>
            <a:off x="2219648" y="2055821"/>
            <a:ext cx="85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6" name="Google Shape;256;p36"/>
          <p:cNvSpPr txBox="1"/>
          <p:nvPr/>
        </p:nvSpPr>
        <p:spPr>
          <a:xfrm rot="2193600">
            <a:off x="2448274" y="3198947"/>
            <a:ext cx="854172" cy="32322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7" name="Google Shape;257;p36"/>
          <p:cNvSpPr txBox="1"/>
          <p:nvPr/>
        </p:nvSpPr>
        <p:spPr>
          <a:xfrm rot="-1852">
            <a:off x="1649126" y="2962108"/>
            <a:ext cx="55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sp>
        <p:nvSpPr>
          <p:cNvPr id="258" name="Google Shape;258;p36"/>
          <p:cNvSpPr txBox="1"/>
          <p:nvPr/>
        </p:nvSpPr>
        <p:spPr>
          <a:xfrm rot="4716242">
            <a:off x="2889817" y="3259096"/>
            <a:ext cx="1214647" cy="3231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elementwise mul</a:t>
            </a:r>
            <a:endParaRPr sz="900">
              <a:latin typeface="Open Sans"/>
              <a:ea typeface="Open Sans"/>
              <a:cs typeface="Open Sans"/>
              <a:sym typeface="Open Sans"/>
            </a:endParaRPr>
          </a:p>
        </p:txBody>
      </p:sp>
      <p:graphicFrame>
        <p:nvGraphicFramePr>
          <p:cNvPr id="259" name="Google Shape;259;p36"/>
          <p:cNvGraphicFramePr/>
          <p:nvPr/>
        </p:nvGraphicFramePr>
        <p:xfrm>
          <a:off x="152400" y="3500076"/>
          <a:ext cx="3000000" cy="3000000"/>
        </p:xfrm>
        <a:graphic>
          <a:graphicData uri="http://schemas.openxmlformats.org/drawingml/2006/table">
            <a:tbl>
              <a:tblPr>
                <a:noFill/>
                <a:tableStyleId>{A9579565-29E5-4867-9E7F-BAE6D8054794}</a:tableStyleId>
              </a:tblPr>
              <a:tblGrid>
                <a:gridCol w="382850"/>
                <a:gridCol w="382850"/>
                <a:gridCol w="382850"/>
                <a:gridCol w="382850"/>
                <a:gridCol w="382850"/>
                <a:gridCol w="382850"/>
              </a:tblGrid>
              <a:tr h="113600">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r>
            </a:tbl>
          </a:graphicData>
        </a:graphic>
      </p:graphicFrame>
      <p:sp>
        <p:nvSpPr>
          <p:cNvPr id="260" name="Google Shape;260;p36"/>
          <p:cNvSpPr txBox="1"/>
          <p:nvPr/>
        </p:nvSpPr>
        <p:spPr>
          <a:xfrm>
            <a:off x="1172574" y="3140820"/>
            <a:ext cx="8541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w</a:t>
            </a:r>
            <a:r>
              <a:rPr baseline="30000" lang="en">
                <a:solidFill>
                  <a:schemeClr val="dk1"/>
                </a:solidFill>
                <a:latin typeface="Open Sans"/>
                <a:ea typeface="Open Sans"/>
                <a:cs typeface="Open Sans"/>
                <a:sym typeface="Open Sans"/>
              </a:rPr>
              <a:t>T</a:t>
            </a:r>
            <a:r>
              <a:rPr baseline="-25000" lang="en">
                <a:solidFill>
                  <a:schemeClr val="dk1"/>
                </a:solidFill>
                <a:latin typeface="Open Sans"/>
                <a:ea typeface="Open Sans"/>
                <a:cs typeface="Open Sans"/>
                <a:sym typeface="Open Sans"/>
              </a:rPr>
              <a:t>sim</a:t>
            </a:r>
            <a:endParaRPr baseline="-25000"/>
          </a:p>
        </p:txBody>
      </p:sp>
      <p:cxnSp>
        <p:nvCxnSpPr>
          <p:cNvPr id="261" name="Google Shape;261;p36"/>
          <p:cNvCxnSpPr/>
          <p:nvPr/>
        </p:nvCxnSpPr>
        <p:spPr>
          <a:xfrm>
            <a:off x="1713900" y="3839775"/>
            <a:ext cx="6900" cy="4239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262" name="Google Shape;262;p36"/>
          <p:cNvGraphicFramePr/>
          <p:nvPr/>
        </p:nvGraphicFramePr>
        <p:xfrm>
          <a:off x="1631332" y="4333501"/>
          <a:ext cx="3000000" cy="3000000"/>
        </p:xfrm>
        <a:graphic>
          <a:graphicData uri="http://schemas.openxmlformats.org/drawingml/2006/table">
            <a:tbl>
              <a:tblPr>
                <a:noFill/>
                <a:tableStyleId>{A9579565-29E5-4867-9E7F-BAE6D8054794}</a:tableStyleId>
              </a:tblPr>
              <a:tblGrid>
                <a:gridCol w="200000"/>
              </a:tblGrid>
              <a:tr h="150200">
                <a:tc>
                  <a:txBody>
                    <a:bodyPr/>
                    <a:lstStyle/>
                    <a:p>
                      <a:pPr indent="0" lvl="0" marL="0" rtl="0" algn="l">
                        <a:spcBef>
                          <a:spcPts val="0"/>
                        </a:spcBef>
                        <a:spcAft>
                          <a:spcPts val="0"/>
                        </a:spcAft>
                        <a:buNone/>
                      </a:pPr>
                      <a:r>
                        <a:t/>
                      </a:r>
                      <a:endParaRPr/>
                    </a:p>
                  </a:txBody>
                  <a:tcPr marT="0" marB="0" marR="0" marL="0">
                    <a:solidFill>
                      <a:srgbClr val="000000"/>
                    </a:solidFill>
                  </a:tcPr>
                </a:tc>
              </a:tr>
            </a:tbl>
          </a:graphicData>
        </a:graphic>
      </p:graphicFrame>
      <p:sp>
        <p:nvSpPr>
          <p:cNvPr id="263" name="Google Shape;263;p36"/>
          <p:cNvSpPr txBox="1"/>
          <p:nvPr/>
        </p:nvSpPr>
        <p:spPr>
          <a:xfrm>
            <a:off x="1247225" y="4131425"/>
            <a:ext cx="7032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a:solidFill>
                  <a:schemeClr val="dk1"/>
                </a:solidFill>
                <a:latin typeface="Open Sans"/>
                <a:ea typeface="Open Sans"/>
                <a:cs typeface="Open Sans"/>
                <a:sym typeface="Open Sans"/>
              </a:rPr>
              <a:t>S</a:t>
            </a:r>
            <a:r>
              <a:rPr baseline="-25000" lang="en">
                <a:solidFill>
                  <a:schemeClr val="dk1"/>
                </a:solidFill>
                <a:latin typeface="Open Sans"/>
                <a:ea typeface="Open Sans"/>
                <a:cs typeface="Open Sans"/>
                <a:sym typeface="Open Sans"/>
              </a:rPr>
              <a:t>11</a:t>
            </a:r>
            <a:endParaRPr baseline="-25000"/>
          </a:p>
        </p:txBody>
      </p:sp>
      <p:pic>
        <p:nvPicPr>
          <p:cNvPr descr="S_{tj} = \mathbf{w}^T_{\text{sim}}[\mathbf{h}_i, \mathbf{u}_j; \mathbf{h}_i \circ \mathbf{u}_j] \quad \mathbf{w}_{\text{sim}} \in \mathbb{R}^{6d}, \mathbf{S} \in \mathbb{R}^{T \times J}" id="264" name="Google Shape;264;p36"/>
          <p:cNvPicPr preferRelativeResize="0"/>
          <p:nvPr/>
        </p:nvPicPr>
        <p:blipFill>
          <a:blip r:embed="rId3">
            <a:alphaModFix/>
          </a:blip>
          <a:stretch>
            <a:fillRect/>
          </a:stretch>
        </p:blipFill>
        <p:spPr>
          <a:xfrm>
            <a:off x="2001326" y="4420875"/>
            <a:ext cx="3792479" cy="21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2133600" y="7810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a:t>
            </a:r>
            <a:r>
              <a:rPr lang="en" sz="1400"/>
              <a:t> =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270" name="Google Shape;270;p3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271" name="Google Shape;271;p37"/>
          <p:cNvGraphicFramePr/>
          <p:nvPr/>
        </p:nvGraphicFramePr>
        <p:xfrm>
          <a:off x="3854219" y="3833541"/>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272" name="Google Shape;272;p37"/>
          <p:cNvGraphicFramePr/>
          <p:nvPr/>
        </p:nvGraphicFramePr>
        <p:xfrm>
          <a:off x="4918580" y="1348444"/>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cxnSp>
        <p:nvCxnSpPr>
          <p:cNvPr id="273" name="Google Shape;273;p37"/>
          <p:cNvCxnSpPr/>
          <p:nvPr/>
        </p:nvCxnSpPr>
        <p:spPr>
          <a:xfrm flipH="1" rot="10800000">
            <a:off x="3962400" y="2386625"/>
            <a:ext cx="1039800" cy="8187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37"/>
          <p:cNvCxnSpPr/>
          <p:nvPr/>
        </p:nvCxnSpPr>
        <p:spPr>
          <a:xfrm flipH="1" rot="10800000">
            <a:off x="4017575" y="2287225"/>
            <a:ext cx="1681500" cy="9513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37"/>
          <p:cNvCxnSpPr/>
          <p:nvPr/>
        </p:nvCxnSpPr>
        <p:spPr>
          <a:xfrm flipH="1" rot="10800000">
            <a:off x="40509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37"/>
          <p:cNvCxnSpPr/>
          <p:nvPr/>
        </p:nvCxnSpPr>
        <p:spPr>
          <a:xfrm flipH="1" rot="10800000">
            <a:off x="4139375" y="2386650"/>
            <a:ext cx="3218700" cy="89610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37"/>
          <p:cNvSpPr txBox="1"/>
          <p:nvPr/>
        </p:nvSpPr>
        <p:spPr>
          <a:xfrm>
            <a:off x="4139375" y="24707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78" name="Google Shape;278;p37"/>
          <p:cNvSpPr txBox="1"/>
          <p:nvPr/>
        </p:nvSpPr>
        <p:spPr>
          <a:xfrm>
            <a:off x="4977575" y="2175807"/>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79" name="Google Shape;279;p37"/>
          <p:cNvSpPr txBox="1"/>
          <p:nvPr/>
        </p:nvSpPr>
        <p:spPr>
          <a:xfrm>
            <a:off x="5358575" y="23183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80" name="Google Shape;280;p37"/>
          <p:cNvSpPr txBox="1"/>
          <p:nvPr/>
        </p:nvSpPr>
        <p:spPr>
          <a:xfrm>
            <a:off x="6175881" y="2612114"/>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graphicFrame>
        <p:nvGraphicFramePr>
          <p:cNvPr id="281" name="Google Shape;281;p37"/>
          <p:cNvGraphicFramePr/>
          <p:nvPr/>
        </p:nvGraphicFramePr>
        <p:xfrm>
          <a:off x="4450732" y="2352286"/>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sp>
        <p:nvSpPr>
          <p:cNvPr id="282" name="Google Shape;282;p37"/>
          <p:cNvSpPr txBox="1"/>
          <p:nvPr/>
        </p:nvSpPr>
        <p:spPr>
          <a:xfrm>
            <a:off x="308481" y="13818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a:t>
            </a:r>
            <a:r>
              <a:rPr baseline="-25000" lang="en">
                <a:latin typeface="Open Sans"/>
                <a:ea typeface="Open Sans"/>
                <a:cs typeface="Open Sans"/>
                <a:sym typeface="Open Sans"/>
              </a:rPr>
              <a:t>1:</a:t>
            </a:r>
            <a:endParaRPr baseline="-25000">
              <a:latin typeface="Open Sans"/>
              <a:ea typeface="Open Sans"/>
              <a:cs typeface="Open Sans"/>
              <a:sym typeface="Open Sans"/>
            </a:endParaRPr>
          </a:p>
        </p:txBody>
      </p:sp>
      <p:cxnSp>
        <p:nvCxnSpPr>
          <p:cNvPr id="283" name="Google Shape;283;p37"/>
          <p:cNvCxnSpPr/>
          <p:nvPr/>
        </p:nvCxnSpPr>
        <p:spPr>
          <a:xfrm>
            <a:off x="1638525" y="1789130"/>
            <a:ext cx="7800" cy="3042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37"/>
          <p:cNvSpPr txBox="1"/>
          <p:nvPr/>
        </p:nvSpPr>
        <p:spPr>
          <a:xfrm>
            <a:off x="1696082" y="17387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softmax</a:t>
            </a:r>
            <a:endParaRPr sz="900">
              <a:latin typeface="Open Sans"/>
              <a:ea typeface="Open Sans"/>
              <a:cs typeface="Open Sans"/>
              <a:sym typeface="Open Sans"/>
            </a:endParaRPr>
          </a:p>
        </p:txBody>
      </p:sp>
      <p:graphicFrame>
        <p:nvGraphicFramePr>
          <p:cNvPr id="285" name="Google Shape;285;p37"/>
          <p:cNvGraphicFramePr/>
          <p:nvPr/>
        </p:nvGraphicFramePr>
        <p:xfrm>
          <a:off x="876725" y="2143007"/>
          <a:ext cx="3000000" cy="3000000"/>
        </p:xfrm>
        <a:graphic>
          <a:graphicData uri="http://schemas.openxmlformats.org/drawingml/2006/table">
            <a:tbl>
              <a:tblPr>
                <a:noFill/>
                <a:tableStyleId>{A9579565-29E5-4867-9E7F-BAE6D8054794}</a:tableStyleId>
              </a:tblPr>
              <a:tblGrid>
                <a:gridCol w="486550"/>
                <a:gridCol w="486550"/>
                <a:gridCol w="486550"/>
                <a:gridCol w="486550"/>
              </a:tblGrid>
              <a:tr h="213350">
                <a:tc>
                  <a:txBody>
                    <a:bodyPr/>
                    <a:lstStyle/>
                    <a:p>
                      <a:pPr indent="0" lvl="0" marL="0" rtl="0" algn="ctr">
                        <a:spcBef>
                          <a:spcPts val="0"/>
                        </a:spcBef>
                        <a:spcAft>
                          <a:spcPts val="0"/>
                        </a:spcAft>
                        <a:buNone/>
                      </a:pPr>
                      <a:r>
                        <a:rPr lang="en">
                          <a:solidFill>
                            <a:schemeClr val="lt1"/>
                          </a:solidFill>
                        </a:rPr>
                        <a:t>0.2</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0.1</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0.2</a:t>
                      </a:r>
                      <a:endParaRPr>
                        <a:solidFill>
                          <a:schemeClr val="lt1"/>
                        </a:solidFill>
                      </a:endParaRPr>
                    </a:p>
                  </a:txBody>
                  <a:tcPr marT="0" marB="0" marR="0" marL="0">
                    <a:solidFill>
                      <a:schemeClr val="dk1"/>
                    </a:solidFill>
                  </a:tcPr>
                </a:tc>
              </a:tr>
            </a:tbl>
          </a:graphicData>
        </a:graphic>
      </p:graphicFrame>
      <p:graphicFrame>
        <p:nvGraphicFramePr>
          <p:cNvPr id="286" name="Google Shape;286;p37"/>
          <p:cNvGraphicFramePr/>
          <p:nvPr/>
        </p:nvGraphicFramePr>
        <p:xfrm>
          <a:off x="876725" y="1533408"/>
          <a:ext cx="3000000" cy="3000000"/>
        </p:xfrm>
        <a:graphic>
          <a:graphicData uri="http://schemas.openxmlformats.org/drawingml/2006/table">
            <a:tbl>
              <a:tblPr>
                <a:noFill/>
                <a:tableStyleId>{A9579565-29E5-4867-9E7F-BAE6D8054794}</a:tableStyleId>
              </a:tblPr>
              <a:tblGrid>
                <a:gridCol w="486550"/>
                <a:gridCol w="486550"/>
                <a:gridCol w="486550"/>
                <a:gridCol w="486550"/>
              </a:tblGrid>
              <a:tr h="213350">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solidFill>
                      <a:schemeClr val="dk1"/>
                    </a:solidFill>
                  </a:tcPr>
                </a:tc>
              </a:tr>
            </a:tbl>
          </a:graphicData>
        </a:graphic>
      </p:graphicFrame>
      <p:graphicFrame>
        <p:nvGraphicFramePr>
          <p:cNvPr id="287" name="Google Shape;287;p37"/>
          <p:cNvGraphicFramePr/>
          <p:nvPr/>
        </p:nvGraphicFramePr>
        <p:xfrm>
          <a:off x="4901782" y="2560124"/>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0" marB="0" marR="0" marL="0" anchor="ctr">
                    <a:solidFill>
                      <a:srgbClr val="000000"/>
                    </a:solidFill>
                  </a:tcPr>
                </a:tc>
              </a:tr>
            </a:tbl>
          </a:graphicData>
        </a:graphic>
      </p:graphicFrame>
      <p:graphicFrame>
        <p:nvGraphicFramePr>
          <p:cNvPr id="288" name="Google Shape;288;p37"/>
          <p:cNvGraphicFramePr/>
          <p:nvPr/>
        </p:nvGraphicFramePr>
        <p:xfrm>
          <a:off x="5958757" y="2402736"/>
          <a:ext cx="3000000" cy="3000000"/>
        </p:xfrm>
        <a:graphic>
          <a:graphicData uri="http://schemas.openxmlformats.org/drawingml/2006/table">
            <a:tbl>
              <a:tblPr>
                <a:noFill/>
                <a:tableStyleId>{A9579565-29E5-4867-9E7F-BAE6D8054794}</a:tableStyleId>
              </a:tblPr>
              <a:tblGrid>
                <a:gridCol w="217125"/>
              </a:tblGrid>
              <a:tr h="213375">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nchor="ctr">
                    <a:solidFill>
                      <a:srgbClr val="000000"/>
                    </a:solidFill>
                  </a:tcPr>
                </a:tc>
              </a:tr>
            </a:tbl>
          </a:graphicData>
        </a:graphic>
      </p:graphicFrame>
      <p:graphicFrame>
        <p:nvGraphicFramePr>
          <p:cNvPr id="289" name="Google Shape;289;p37"/>
          <p:cNvGraphicFramePr/>
          <p:nvPr/>
        </p:nvGraphicFramePr>
        <p:xfrm>
          <a:off x="6812932" y="2580886"/>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sp>
        <p:nvSpPr>
          <p:cNvPr id="290" name="Google Shape;290;p37"/>
          <p:cNvSpPr txBox="1"/>
          <p:nvPr/>
        </p:nvSpPr>
        <p:spPr>
          <a:xfrm>
            <a:off x="308481" y="19914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a:t>
            </a:r>
            <a:endParaRPr baseline="-25000">
              <a:latin typeface="Open Sans"/>
              <a:ea typeface="Open Sans"/>
              <a:cs typeface="Open Sans"/>
              <a:sym typeface="Open Sans"/>
            </a:endParaRPr>
          </a:p>
        </p:txBody>
      </p:sp>
      <p:graphicFrame>
        <p:nvGraphicFramePr>
          <p:cNvPr id="291" name="Google Shape;291;p37"/>
          <p:cNvGraphicFramePr/>
          <p:nvPr/>
        </p:nvGraphicFramePr>
        <p:xfrm>
          <a:off x="876707" y="2908150"/>
          <a:ext cx="3000000" cy="3000000"/>
        </p:xfrm>
        <a:graphic>
          <a:graphicData uri="http://schemas.openxmlformats.org/drawingml/2006/table">
            <a:tbl>
              <a:tblPr>
                <a:noFill/>
                <a:tableStyleId>{A9579565-29E5-4867-9E7F-BAE6D8054794}</a:tableStyleId>
              </a:tblPr>
              <a:tblGrid>
                <a:gridCol w="296850"/>
                <a:gridCol w="296850"/>
                <a:gridCol w="296850"/>
                <a:gridCol w="296850"/>
              </a:tblGrid>
              <a:tr h="177000">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r>
              <a:tr h="177000">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sp>
        <p:nvSpPr>
          <p:cNvPr id="292" name="Google Shape;292;p37"/>
          <p:cNvSpPr txBox="1"/>
          <p:nvPr/>
        </p:nvSpPr>
        <p:spPr>
          <a:xfrm>
            <a:off x="199925" y="1001725"/>
            <a:ext cx="31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Context to query attention</a:t>
            </a:r>
            <a:endParaRPr b="1">
              <a:latin typeface="Open Sans"/>
              <a:ea typeface="Open Sans"/>
              <a:cs typeface="Open Sans"/>
              <a:sym typeface="Open Sans"/>
            </a:endParaRPr>
          </a:p>
        </p:txBody>
      </p:sp>
      <p:sp>
        <p:nvSpPr>
          <p:cNvPr id="293" name="Google Shape;293;p37"/>
          <p:cNvSpPr txBox="1"/>
          <p:nvPr/>
        </p:nvSpPr>
        <p:spPr>
          <a:xfrm>
            <a:off x="317375" y="2975355"/>
            <a:ext cx="2934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U</a:t>
            </a:r>
            <a:endParaRPr baseline="-25000"/>
          </a:p>
        </p:txBody>
      </p:sp>
      <p:sp>
        <p:nvSpPr>
          <p:cNvPr id="294" name="Google Shape;294;p37"/>
          <p:cNvSpPr txBox="1"/>
          <p:nvPr/>
        </p:nvSpPr>
        <p:spPr>
          <a:xfrm>
            <a:off x="918081" y="22200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95" name="Google Shape;295;p37"/>
          <p:cNvSpPr txBox="1"/>
          <p:nvPr/>
        </p:nvSpPr>
        <p:spPr>
          <a:xfrm>
            <a:off x="19086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96" name="Google Shape;296;p37"/>
          <p:cNvSpPr txBox="1"/>
          <p:nvPr/>
        </p:nvSpPr>
        <p:spPr>
          <a:xfrm>
            <a:off x="13752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97" name="Google Shape;297;p37"/>
          <p:cNvSpPr txBox="1"/>
          <p:nvPr/>
        </p:nvSpPr>
        <p:spPr>
          <a:xfrm>
            <a:off x="23658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graphicFrame>
        <p:nvGraphicFramePr>
          <p:cNvPr id="298" name="Google Shape;298;p37"/>
          <p:cNvGraphicFramePr/>
          <p:nvPr/>
        </p:nvGraphicFramePr>
        <p:xfrm>
          <a:off x="5704036" y="1359505"/>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299" name="Google Shape;299;p37"/>
          <p:cNvGraphicFramePr/>
          <p:nvPr/>
        </p:nvGraphicFramePr>
        <p:xfrm>
          <a:off x="6356652" y="1359505"/>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00" name="Google Shape;300;p37"/>
          <p:cNvGraphicFramePr/>
          <p:nvPr/>
        </p:nvGraphicFramePr>
        <p:xfrm>
          <a:off x="7194852" y="1381627"/>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pic>
        <p:nvPicPr>
          <p:cNvPr descr="\mathbf{a}_t = \text{softmax}(\mathbf{S}_{t:}) \in \mathbb{R}^{J}" id="301" name="Google Shape;301;p37"/>
          <p:cNvPicPr preferRelativeResize="0"/>
          <p:nvPr/>
        </p:nvPicPr>
        <p:blipFill>
          <a:blip r:embed="rId3">
            <a:alphaModFix/>
          </a:blip>
          <a:stretch>
            <a:fillRect/>
          </a:stretch>
        </p:blipFill>
        <p:spPr>
          <a:xfrm>
            <a:off x="2349399" y="1787013"/>
            <a:ext cx="1946200" cy="227339"/>
          </a:xfrm>
          <a:prstGeom prst="rect">
            <a:avLst/>
          </a:prstGeom>
          <a:noFill/>
          <a:ln>
            <a:noFill/>
          </a:ln>
        </p:spPr>
      </p:pic>
      <p:sp>
        <p:nvSpPr>
          <p:cNvPr id="302" name="Google Shape;302;p37"/>
          <p:cNvSpPr txBox="1"/>
          <p:nvPr/>
        </p:nvSpPr>
        <p:spPr>
          <a:xfrm>
            <a:off x="1391282" y="26531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cxnSp>
        <p:nvCxnSpPr>
          <p:cNvPr id="303" name="Google Shape;303;p37"/>
          <p:cNvCxnSpPr/>
          <p:nvPr/>
        </p:nvCxnSpPr>
        <p:spPr>
          <a:xfrm>
            <a:off x="1409925" y="2551130"/>
            <a:ext cx="7800" cy="3042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04" name="Google Shape;304;p37"/>
          <p:cNvGraphicFramePr/>
          <p:nvPr/>
        </p:nvGraphicFramePr>
        <p:xfrm>
          <a:off x="2558819" y="2919141"/>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sp>
        <p:nvSpPr>
          <p:cNvPr id="305" name="Google Shape;305;p37"/>
          <p:cNvSpPr txBox="1"/>
          <p:nvPr/>
        </p:nvSpPr>
        <p:spPr>
          <a:xfrm>
            <a:off x="2110270" y="2924750"/>
            <a:ext cx="2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a:t>
            </a:r>
            <a:endParaRPr sz="1800">
              <a:latin typeface="Open Sans"/>
              <a:ea typeface="Open Sans"/>
              <a:cs typeface="Open Sans"/>
              <a:sym typeface="Open Sans"/>
            </a:endParaRPr>
          </a:p>
        </p:txBody>
      </p:sp>
      <p:pic>
        <p:nvPicPr>
          <p:cNvPr descr="\tilde{\mathbf{U}}_{:1} " id="306" name="Google Shape;306;p37"/>
          <p:cNvPicPr preferRelativeResize="0"/>
          <p:nvPr/>
        </p:nvPicPr>
        <p:blipFill>
          <a:blip r:embed="rId4">
            <a:alphaModFix/>
          </a:blip>
          <a:stretch>
            <a:fillRect/>
          </a:stretch>
        </p:blipFill>
        <p:spPr>
          <a:xfrm>
            <a:off x="2866550" y="3016481"/>
            <a:ext cx="293400" cy="232093"/>
          </a:xfrm>
          <a:prstGeom prst="rect">
            <a:avLst/>
          </a:prstGeom>
          <a:noFill/>
          <a:ln>
            <a:noFill/>
          </a:ln>
        </p:spPr>
      </p:pic>
      <p:sp>
        <p:nvSpPr>
          <p:cNvPr id="307" name="Google Shape;307;p37"/>
          <p:cNvSpPr txBox="1"/>
          <p:nvPr/>
        </p:nvSpPr>
        <p:spPr>
          <a:xfrm>
            <a:off x="2610475" y="3393000"/>
            <a:ext cx="98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 this for all h</a:t>
            </a:r>
            <a:endParaRPr sz="900">
              <a:latin typeface="Open Sans"/>
              <a:ea typeface="Open Sans"/>
              <a:cs typeface="Open Sans"/>
              <a:sym typeface="Open Sans"/>
            </a:endParaRPr>
          </a:p>
        </p:txBody>
      </p:sp>
      <p:cxnSp>
        <p:nvCxnSpPr>
          <p:cNvPr id="308" name="Google Shape;308;p37"/>
          <p:cNvCxnSpPr/>
          <p:nvPr/>
        </p:nvCxnSpPr>
        <p:spPr>
          <a:xfrm>
            <a:off x="2629125" y="3367207"/>
            <a:ext cx="7800" cy="3042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09" name="Google Shape;309;p37"/>
          <p:cNvGraphicFramePr/>
          <p:nvPr/>
        </p:nvGraphicFramePr>
        <p:xfrm>
          <a:off x="2112723" y="3792291"/>
          <a:ext cx="3000000" cy="3000000"/>
        </p:xfrm>
        <a:graphic>
          <a:graphicData uri="http://schemas.openxmlformats.org/drawingml/2006/table">
            <a:tbl>
              <a:tblPr>
                <a:noFill/>
                <a:tableStyleId>{A9579565-29E5-4867-9E7F-BAE6D8054794}</a:tableStyleId>
              </a:tblPr>
              <a:tblGrid>
                <a:gridCol w="205700"/>
                <a:gridCol w="205700"/>
                <a:gridCol w="205700"/>
                <a:gridCol w="205700"/>
                <a:gridCol w="205700"/>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pic>
        <p:nvPicPr>
          <p:cNvPr descr="\tilde{\mathbf{U}}" id="310" name="Google Shape;310;p37"/>
          <p:cNvPicPr preferRelativeResize="0"/>
          <p:nvPr/>
        </p:nvPicPr>
        <p:blipFill>
          <a:blip r:embed="rId5">
            <a:alphaModFix/>
          </a:blip>
          <a:stretch>
            <a:fillRect/>
          </a:stretch>
        </p:blipFill>
        <p:spPr>
          <a:xfrm>
            <a:off x="1749820" y="3899107"/>
            <a:ext cx="200000" cy="229268"/>
          </a:xfrm>
          <a:prstGeom prst="rect">
            <a:avLst/>
          </a:prstGeom>
          <a:noFill/>
          <a:ln>
            <a:noFill/>
          </a:ln>
        </p:spPr>
      </p:pic>
      <p:sp>
        <p:nvSpPr>
          <p:cNvPr id="311" name="Google Shape;311;p37"/>
          <p:cNvSpPr txBox="1"/>
          <p:nvPr/>
        </p:nvSpPr>
        <p:spPr>
          <a:xfrm>
            <a:off x="1689875" y="1878250"/>
            <a:ext cx="249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my softmax is just for demo purposes….</a:t>
            </a:r>
            <a:endParaRPr sz="800">
              <a:solidFill>
                <a:srgbClr val="FF0000"/>
              </a:solidFill>
              <a:latin typeface="Open Sans"/>
              <a:ea typeface="Open Sans"/>
              <a:cs typeface="Open Sans"/>
              <a:sym typeface="Open Sans"/>
            </a:endParaRPr>
          </a:p>
        </p:txBody>
      </p:sp>
      <p:sp>
        <p:nvSpPr>
          <p:cNvPr id="312" name="Google Shape;312;p37"/>
          <p:cNvSpPr txBox="1"/>
          <p:nvPr/>
        </p:nvSpPr>
        <p:spPr>
          <a:xfrm>
            <a:off x="7729771" y="2417850"/>
            <a:ext cx="138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these numbers are just for demo purposes….</a:t>
            </a:r>
            <a:endParaRPr sz="800">
              <a:solidFill>
                <a:srgbClr val="FF0000"/>
              </a:solidFill>
              <a:latin typeface="Open Sans"/>
              <a:ea typeface="Open Sans"/>
              <a:cs typeface="Open Sans"/>
              <a:sym typeface="Open Sans"/>
            </a:endParaRPr>
          </a:p>
        </p:txBody>
      </p:sp>
      <p:pic>
        <p:nvPicPr>
          <p:cNvPr descr="\tilde{\mathbf{U}}_{:t} = \sum_{j} \mathbf{a}_{tj}\mathbf{U}_{:j} \in \mathbb{R}^{2d} \quad \tilde{\mathbf{U}} \in \mathbb{R}^{2d \times T}" id="313" name="Google Shape;313;p37"/>
          <p:cNvPicPr preferRelativeResize="0"/>
          <p:nvPr/>
        </p:nvPicPr>
        <p:blipFill>
          <a:blip r:embed="rId6">
            <a:alphaModFix/>
          </a:blip>
          <a:stretch>
            <a:fillRect/>
          </a:stretch>
        </p:blipFill>
        <p:spPr>
          <a:xfrm>
            <a:off x="2047888" y="2640328"/>
            <a:ext cx="1695500" cy="272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idx="1" type="body"/>
          </p:nvPr>
        </p:nvSpPr>
        <p:spPr>
          <a:xfrm>
            <a:off x="2133600" y="7810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a:t>
            </a:r>
            <a:r>
              <a:rPr lang="en" sz="1400"/>
              <a:t> =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l">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319" name="Google Shape;319;p3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320" name="Google Shape;320;p38"/>
          <p:cNvGraphicFramePr/>
          <p:nvPr/>
        </p:nvGraphicFramePr>
        <p:xfrm>
          <a:off x="3854219" y="3833541"/>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21" name="Google Shape;321;p38"/>
          <p:cNvGraphicFramePr/>
          <p:nvPr/>
        </p:nvGraphicFramePr>
        <p:xfrm>
          <a:off x="4918580" y="1348444"/>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cxnSp>
        <p:nvCxnSpPr>
          <p:cNvPr id="322" name="Google Shape;322;p38"/>
          <p:cNvCxnSpPr/>
          <p:nvPr/>
        </p:nvCxnSpPr>
        <p:spPr>
          <a:xfrm rot="10800000">
            <a:off x="5010675" y="2311825"/>
            <a:ext cx="2599500" cy="940200"/>
          </a:xfrm>
          <a:prstGeom prst="straightConnector1">
            <a:avLst/>
          </a:prstGeom>
          <a:noFill/>
          <a:ln cap="flat" cmpd="sng" w="9525">
            <a:solidFill>
              <a:schemeClr val="dk1"/>
            </a:solidFill>
            <a:prstDash val="solid"/>
            <a:round/>
            <a:headEnd len="med" w="med" type="none"/>
            <a:tailEnd len="med" w="med" type="none"/>
          </a:ln>
        </p:spPr>
      </p:cxnSp>
      <p:cxnSp>
        <p:nvCxnSpPr>
          <p:cNvPr id="323" name="Google Shape;323;p38"/>
          <p:cNvCxnSpPr/>
          <p:nvPr/>
        </p:nvCxnSpPr>
        <p:spPr>
          <a:xfrm flipH="1" rot="10800000">
            <a:off x="4734225" y="2287175"/>
            <a:ext cx="964800" cy="97590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38"/>
          <p:cNvCxnSpPr/>
          <p:nvPr/>
        </p:nvCxnSpPr>
        <p:spPr>
          <a:xfrm flipH="1" rot="10800000">
            <a:off x="40509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325" name="Google Shape;325;p38"/>
          <p:cNvCxnSpPr/>
          <p:nvPr/>
        </p:nvCxnSpPr>
        <p:spPr>
          <a:xfrm flipH="1" rot="10800000">
            <a:off x="5906725" y="2386800"/>
            <a:ext cx="1451400" cy="78780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38"/>
          <p:cNvSpPr txBox="1"/>
          <p:nvPr/>
        </p:nvSpPr>
        <p:spPr>
          <a:xfrm>
            <a:off x="308481" y="13818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a:t>
            </a:r>
            <a:endParaRPr baseline="-25000">
              <a:latin typeface="Open Sans"/>
              <a:ea typeface="Open Sans"/>
              <a:cs typeface="Open Sans"/>
              <a:sym typeface="Open Sans"/>
            </a:endParaRPr>
          </a:p>
        </p:txBody>
      </p:sp>
      <p:cxnSp>
        <p:nvCxnSpPr>
          <p:cNvPr id="327" name="Google Shape;327;p38"/>
          <p:cNvCxnSpPr/>
          <p:nvPr/>
        </p:nvCxnSpPr>
        <p:spPr>
          <a:xfrm>
            <a:off x="1810365" y="1774732"/>
            <a:ext cx="298800" cy="0"/>
          </a:xfrm>
          <a:prstGeom prst="straightConnector1">
            <a:avLst/>
          </a:prstGeom>
          <a:noFill/>
          <a:ln cap="flat" cmpd="sng" w="9525">
            <a:solidFill>
              <a:schemeClr val="dk1"/>
            </a:solidFill>
            <a:prstDash val="solid"/>
            <a:round/>
            <a:headEnd len="med" w="med" type="none"/>
            <a:tailEnd len="med" w="med" type="triangle"/>
          </a:ln>
        </p:spPr>
      </p:cxnSp>
      <p:sp>
        <p:nvSpPr>
          <p:cNvPr id="328" name="Google Shape;328;p38"/>
          <p:cNvSpPr txBox="1"/>
          <p:nvPr/>
        </p:nvSpPr>
        <p:spPr>
          <a:xfrm>
            <a:off x="1656588" y="1507964"/>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maxcol</a:t>
            </a:r>
            <a:endParaRPr sz="900">
              <a:latin typeface="Open Sans"/>
              <a:ea typeface="Open Sans"/>
              <a:cs typeface="Open Sans"/>
              <a:sym typeface="Open Sans"/>
            </a:endParaRPr>
          </a:p>
        </p:txBody>
      </p:sp>
      <p:graphicFrame>
        <p:nvGraphicFramePr>
          <p:cNvPr id="329" name="Google Shape;329;p38"/>
          <p:cNvGraphicFramePr/>
          <p:nvPr/>
        </p:nvGraphicFramePr>
        <p:xfrm>
          <a:off x="2310725" y="1411655"/>
          <a:ext cx="3000000" cy="3000000"/>
        </p:xfrm>
        <a:graphic>
          <a:graphicData uri="http://schemas.openxmlformats.org/drawingml/2006/table">
            <a:tbl>
              <a:tblPr>
                <a:noFill/>
                <a:tableStyleId>{A9579565-29E5-4867-9E7F-BAE6D8054794}</a:tableStyleId>
              </a:tblPr>
              <a:tblGrid>
                <a:gridCol w="292075"/>
                <a:gridCol w="292075"/>
                <a:gridCol w="292075"/>
                <a:gridCol w="292075"/>
                <a:gridCol w="292075"/>
                <a:gridCol w="292075"/>
              </a:tblGrid>
              <a:tr h="213375">
                <a:tc>
                  <a:txBody>
                    <a:bodyPr/>
                    <a:lstStyle/>
                    <a:p>
                      <a:pPr indent="0" lvl="0" marL="0" rtl="0" algn="ctr">
                        <a:spcBef>
                          <a:spcPts val="0"/>
                        </a:spcBef>
                        <a:spcAft>
                          <a:spcPts val="0"/>
                        </a:spcAft>
                        <a:buNone/>
                      </a:pPr>
                      <a:r>
                        <a:rPr lang="en" sz="1000">
                          <a:solidFill>
                            <a:schemeClr val="lt1"/>
                          </a:solidFill>
                        </a:rPr>
                        <a:t>15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15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20</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20</a:t>
                      </a:r>
                      <a:endParaRPr sz="1000">
                        <a:solidFill>
                          <a:schemeClr val="lt1"/>
                        </a:solidFill>
                      </a:endParaRPr>
                    </a:p>
                  </a:txBody>
                  <a:tcPr marT="0" marB="0" marR="0" marL="0">
                    <a:solidFill>
                      <a:schemeClr val="dk1"/>
                    </a:solidFill>
                  </a:tcPr>
                </a:tc>
              </a:tr>
            </a:tbl>
          </a:graphicData>
        </a:graphic>
      </p:graphicFrame>
      <p:graphicFrame>
        <p:nvGraphicFramePr>
          <p:cNvPr id="330" name="Google Shape;330;p38"/>
          <p:cNvGraphicFramePr/>
          <p:nvPr/>
        </p:nvGraphicFramePr>
        <p:xfrm>
          <a:off x="700050" y="1412842"/>
          <a:ext cx="3000000" cy="3000000"/>
        </p:xfrm>
        <a:graphic>
          <a:graphicData uri="http://schemas.openxmlformats.org/drawingml/2006/table">
            <a:tbl>
              <a:tblPr>
                <a:noFill/>
                <a:tableStyleId>{A9579565-29E5-4867-9E7F-BAE6D8054794}</a:tableStyleId>
              </a:tblPr>
              <a:tblGrid>
                <a:gridCol w="246150"/>
                <a:gridCol w="246150"/>
                <a:gridCol w="246150"/>
                <a:gridCol w="246150"/>
              </a:tblGrid>
              <a:tr h="114275">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20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20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r>
            </a:tbl>
          </a:graphicData>
        </a:graphic>
      </p:graphicFrame>
      <p:graphicFrame>
        <p:nvGraphicFramePr>
          <p:cNvPr id="331" name="Google Shape;331;p38"/>
          <p:cNvGraphicFramePr/>
          <p:nvPr/>
        </p:nvGraphicFramePr>
        <p:xfrm>
          <a:off x="4694233" y="3009179"/>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graphicFrame>
        <p:nvGraphicFramePr>
          <p:cNvPr id="332" name="Google Shape;332;p38"/>
          <p:cNvGraphicFramePr/>
          <p:nvPr/>
        </p:nvGraphicFramePr>
        <p:xfrm>
          <a:off x="3807305" y="3003775"/>
          <a:ext cx="3000000" cy="3000000"/>
        </p:xfrm>
        <a:graphic>
          <a:graphicData uri="http://schemas.openxmlformats.org/drawingml/2006/table">
            <a:tbl>
              <a:tblPr>
                <a:noFill/>
                <a:tableStyleId>{A9579565-29E5-4867-9E7F-BAE6D8054794}</a:tableStyleId>
              </a:tblPr>
              <a:tblGrid>
                <a:gridCol w="343850"/>
              </a:tblGrid>
              <a:tr h="164225">
                <a:tc>
                  <a:txBody>
                    <a:bodyPr/>
                    <a:lstStyle/>
                    <a:p>
                      <a:pPr indent="0" lvl="0" marL="0" rtl="0" algn="ctr">
                        <a:spcBef>
                          <a:spcPts val="0"/>
                        </a:spcBef>
                        <a:spcAft>
                          <a:spcPts val="0"/>
                        </a:spcAft>
                        <a:buNone/>
                      </a:pPr>
                      <a:r>
                        <a:rPr lang="en">
                          <a:solidFill>
                            <a:schemeClr val="lt1"/>
                          </a:solidFill>
                        </a:rPr>
                        <a:t>10</a:t>
                      </a:r>
                      <a:endParaRPr>
                        <a:solidFill>
                          <a:schemeClr val="lt1"/>
                        </a:solidFill>
                      </a:endParaRPr>
                    </a:p>
                  </a:txBody>
                  <a:tcPr marT="0" marB="0" marR="0" marL="0" anchor="ctr">
                    <a:solidFill>
                      <a:srgbClr val="000000"/>
                    </a:solidFill>
                  </a:tcPr>
                </a:tc>
              </a:tr>
            </a:tbl>
          </a:graphicData>
        </a:graphic>
      </p:graphicFrame>
      <p:graphicFrame>
        <p:nvGraphicFramePr>
          <p:cNvPr id="333" name="Google Shape;333;p38"/>
          <p:cNvGraphicFramePr/>
          <p:nvPr/>
        </p:nvGraphicFramePr>
        <p:xfrm>
          <a:off x="5651916" y="3009695"/>
          <a:ext cx="3000000" cy="3000000"/>
        </p:xfrm>
        <a:graphic>
          <a:graphicData uri="http://schemas.openxmlformats.org/drawingml/2006/table">
            <a:tbl>
              <a:tblPr>
                <a:noFill/>
                <a:tableStyleId>{A9579565-29E5-4867-9E7F-BAE6D8054794}</a:tableStyleId>
              </a:tblPr>
              <a:tblGrid>
                <a:gridCol w="293400"/>
              </a:tblGrid>
              <a:tr h="182250">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nchor="ctr">
                    <a:solidFill>
                      <a:srgbClr val="000000"/>
                    </a:solidFill>
                  </a:tcPr>
                </a:tc>
              </a:tr>
            </a:tbl>
          </a:graphicData>
        </a:graphic>
      </p:graphicFrame>
      <p:graphicFrame>
        <p:nvGraphicFramePr>
          <p:cNvPr id="334" name="Google Shape;334;p38"/>
          <p:cNvGraphicFramePr/>
          <p:nvPr/>
        </p:nvGraphicFramePr>
        <p:xfrm>
          <a:off x="1181507" y="2679550"/>
          <a:ext cx="3000000" cy="3000000"/>
        </p:xfrm>
        <a:graphic>
          <a:graphicData uri="http://schemas.openxmlformats.org/drawingml/2006/table">
            <a:tbl>
              <a:tblPr>
                <a:noFill/>
                <a:tableStyleId>{A9579565-29E5-4867-9E7F-BAE6D8054794}</a:tableStyleId>
              </a:tblPr>
              <a:tblGrid>
                <a:gridCol w="197900"/>
                <a:gridCol w="197900"/>
                <a:gridCol w="197900"/>
                <a:gridCol w="197900"/>
                <a:gridCol w="197900"/>
                <a:gridCol w="197900"/>
              </a:tblGrid>
              <a:tr h="177000">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r>
              <a:tr h="177000">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335" name="Google Shape;335;p38"/>
          <p:cNvSpPr txBox="1"/>
          <p:nvPr/>
        </p:nvSpPr>
        <p:spPr>
          <a:xfrm>
            <a:off x="210500" y="976100"/>
            <a:ext cx="29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Query to context attention</a:t>
            </a:r>
            <a:endParaRPr b="1">
              <a:latin typeface="Open Sans"/>
              <a:ea typeface="Open Sans"/>
              <a:cs typeface="Open Sans"/>
              <a:sym typeface="Open Sans"/>
            </a:endParaRPr>
          </a:p>
        </p:txBody>
      </p:sp>
      <p:sp>
        <p:nvSpPr>
          <p:cNvPr id="336" name="Google Shape;336;p38"/>
          <p:cNvSpPr txBox="1"/>
          <p:nvPr/>
        </p:nvSpPr>
        <p:spPr>
          <a:xfrm>
            <a:off x="850775" y="2746755"/>
            <a:ext cx="2934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endParaRPr baseline="-25000"/>
          </a:p>
        </p:txBody>
      </p:sp>
      <p:graphicFrame>
        <p:nvGraphicFramePr>
          <p:cNvPr id="337" name="Google Shape;337;p38"/>
          <p:cNvGraphicFramePr/>
          <p:nvPr/>
        </p:nvGraphicFramePr>
        <p:xfrm>
          <a:off x="5704036" y="1359505"/>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38" name="Google Shape;338;p38"/>
          <p:cNvGraphicFramePr/>
          <p:nvPr/>
        </p:nvGraphicFramePr>
        <p:xfrm>
          <a:off x="6356652" y="1359505"/>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39" name="Google Shape;339;p38"/>
          <p:cNvGraphicFramePr/>
          <p:nvPr/>
        </p:nvGraphicFramePr>
        <p:xfrm>
          <a:off x="7194852" y="1381627"/>
          <a:ext cx="3000000" cy="3000000"/>
        </p:xfrm>
        <a:graphic>
          <a:graphicData uri="http://schemas.openxmlformats.org/drawingml/2006/table">
            <a:tbl>
              <a:tblPr>
                <a:noFill/>
                <a:tableStyleId>{A9579565-29E5-4867-9E7F-BAE6D8054794}</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sp>
        <p:nvSpPr>
          <p:cNvPr id="340" name="Google Shape;340;p38"/>
          <p:cNvSpPr txBox="1"/>
          <p:nvPr/>
        </p:nvSpPr>
        <p:spPr>
          <a:xfrm>
            <a:off x="2686682" y="25007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cxnSp>
        <p:nvCxnSpPr>
          <p:cNvPr id="341" name="Google Shape;341;p38"/>
          <p:cNvCxnSpPr>
            <a:stCxn id="342" idx="2"/>
          </p:cNvCxnSpPr>
          <p:nvPr/>
        </p:nvCxnSpPr>
        <p:spPr>
          <a:xfrm flipH="1">
            <a:off x="2400320" y="2410427"/>
            <a:ext cx="821100" cy="3327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43" name="Google Shape;343;p38"/>
          <p:cNvGraphicFramePr/>
          <p:nvPr/>
        </p:nvGraphicFramePr>
        <p:xfrm>
          <a:off x="1557201" y="3520675"/>
          <a:ext cx="3000000" cy="3000000"/>
        </p:xfrm>
        <a:graphic>
          <a:graphicData uri="http://schemas.openxmlformats.org/drawingml/2006/table">
            <a:tbl>
              <a:tblPr>
                <a:noFill/>
                <a:tableStyleId>{A9579565-29E5-4867-9E7F-BAE6D8054794}</a:tableStyleId>
              </a:tblPr>
              <a:tblGrid>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pic>
        <p:nvPicPr>
          <p:cNvPr descr="\mathbf{b} = \text{softmax}(\text{max}_{col}(\mathbf{S})) \in \mathbb{R}^{T}" id="342" name="Google Shape;342;p38"/>
          <p:cNvPicPr preferRelativeResize="0"/>
          <p:nvPr/>
        </p:nvPicPr>
        <p:blipFill>
          <a:blip r:embed="rId3">
            <a:alphaModFix/>
          </a:blip>
          <a:stretch>
            <a:fillRect/>
          </a:stretch>
        </p:blipFill>
        <p:spPr>
          <a:xfrm>
            <a:off x="2313652" y="2228177"/>
            <a:ext cx="1815536" cy="182250"/>
          </a:xfrm>
          <a:prstGeom prst="rect">
            <a:avLst/>
          </a:prstGeom>
          <a:noFill/>
          <a:ln>
            <a:noFill/>
          </a:ln>
        </p:spPr>
      </p:pic>
      <p:sp>
        <p:nvSpPr>
          <p:cNvPr id="344" name="Google Shape;344;p38"/>
          <p:cNvSpPr txBox="1"/>
          <p:nvPr/>
        </p:nvSpPr>
        <p:spPr>
          <a:xfrm>
            <a:off x="638525" y="1234025"/>
            <a:ext cx="4536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where</a:t>
            </a:r>
            <a:endParaRPr sz="500">
              <a:latin typeface="Open Sans"/>
              <a:ea typeface="Open Sans"/>
              <a:cs typeface="Open Sans"/>
              <a:sym typeface="Open Sans"/>
            </a:endParaRPr>
          </a:p>
        </p:txBody>
      </p:sp>
      <p:sp>
        <p:nvSpPr>
          <p:cNvPr id="345" name="Google Shape;345;p38"/>
          <p:cNvSpPr txBox="1"/>
          <p:nvPr/>
        </p:nvSpPr>
        <p:spPr>
          <a:xfrm>
            <a:off x="967125"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is</a:t>
            </a:r>
            <a:endParaRPr sz="500">
              <a:latin typeface="Open Sans"/>
              <a:ea typeface="Open Sans"/>
              <a:cs typeface="Open Sans"/>
              <a:sym typeface="Open Sans"/>
            </a:endParaRPr>
          </a:p>
        </p:txBody>
      </p:sp>
      <p:sp>
        <p:nvSpPr>
          <p:cNvPr id="346" name="Google Shape;346;p38"/>
          <p:cNvSpPr txBox="1"/>
          <p:nvPr/>
        </p:nvSpPr>
        <p:spPr>
          <a:xfrm>
            <a:off x="1133813"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Chaky</a:t>
            </a:r>
            <a:endParaRPr sz="500">
              <a:latin typeface="Open Sans"/>
              <a:ea typeface="Open Sans"/>
              <a:cs typeface="Open Sans"/>
              <a:sym typeface="Open Sans"/>
            </a:endParaRPr>
          </a:p>
        </p:txBody>
      </p:sp>
      <p:sp>
        <p:nvSpPr>
          <p:cNvPr id="347" name="Google Shape;347;p38"/>
          <p:cNvSpPr txBox="1"/>
          <p:nvPr/>
        </p:nvSpPr>
        <p:spPr>
          <a:xfrm>
            <a:off x="1405275"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born</a:t>
            </a:r>
            <a:endParaRPr sz="500">
              <a:latin typeface="Open Sans"/>
              <a:ea typeface="Open Sans"/>
              <a:cs typeface="Open Sans"/>
              <a:sym typeface="Open Sans"/>
            </a:endParaRPr>
          </a:p>
        </p:txBody>
      </p:sp>
      <p:sp>
        <p:nvSpPr>
          <p:cNvPr id="348" name="Google Shape;348;p38"/>
          <p:cNvSpPr txBox="1"/>
          <p:nvPr/>
        </p:nvSpPr>
        <p:spPr>
          <a:xfrm>
            <a:off x="405150" y="1357850"/>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Chaky</a:t>
            </a:r>
            <a:endParaRPr sz="500">
              <a:latin typeface="Open Sans"/>
              <a:ea typeface="Open Sans"/>
              <a:cs typeface="Open Sans"/>
              <a:sym typeface="Open Sans"/>
            </a:endParaRPr>
          </a:p>
        </p:txBody>
      </p:sp>
      <p:sp>
        <p:nvSpPr>
          <p:cNvPr id="349" name="Google Shape;349;p38"/>
          <p:cNvSpPr txBox="1"/>
          <p:nvPr/>
        </p:nvSpPr>
        <p:spPr>
          <a:xfrm>
            <a:off x="405150" y="1500725"/>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is</a:t>
            </a:r>
            <a:endParaRPr sz="500">
              <a:latin typeface="Open Sans"/>
              <a:ea typeface="Open Sans"/>
              <a:cs typeface="Open Sans"/>
              <a:sym typeface="Open Sans"/>
            </a:endParaRPr>
          </a:p>
        </p:txBody>
      </p:sp>
      <p:sp>
        <p:nvSpPr>
          <p:cNvPr id="350" name="Google Shape;350;p38"/>
          <p:cNvSpPr txBox="1"/>
          <p:nvPr/>
        </p:nvSpPr>
        <p:spPr>
          <a:xfrm>
            <a:off x="405150" y="1629313"/>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born</a:t>
            </a:r>
            <a:endParaRPr sz="500">
              <a:latin typeface="Open Sans"/>
              <a:ea typeface="Open Sans"/>
              <a:cs typeface="Open Sans"/>
              <a:sym typeface="Open Sans"/>
            </a:endParaRPr>
          </a:p>
        </p:txBody>
      </p:sp>
      <p:sp>
        <p:nvSpPr>
          <p:cNvPr id="351" name="Google Shape;351;p38"/>
          <p:cNvSpPr txBox="1"/>
          <p:nvPr/>
        </p:nvSpPr>
        <p:spPr>
          <a:xfrm>
            <a:off x="405150" y="1762663"/>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at</a:t>
            </a:r>
            <a:endParaRPr sz="500">
              <a:latin typeface="Open Sans"/>
              <a:ea typeface="Open Sans"/>
              <a:cs typeface="Open Sans"/>
              <a:sym typeface="Open Sans"/>
            </a:endParaRPr>
          </a:p>
        </p:txBody>
      </p:sp>
      <p:sp>
        <p:nvSpPr>
          <p:cNvPr id="352" name="Google Shape;352;p38"/>
          <p:cNvSpPr txBox="1"/>
          <p:nvPr/>
        </p:nvSpPr>
        <p:spPr>
          <a:xfrm>
            <a:off x="405150" y="1905538"/>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Hong</a:t>
            </a:r>
            <a:endParaRPr sz="500">
              <a:latin typeface="Open Sans"/>
              <a:ea typeface="Open Sans"/>
              <a:cs typeface="Open Sans"/>
              <a:sym typeface="Open Sans"/>
            </a:endParaRPr>
          </a:p>
        </p:txBody>
      </p:sp>
      <p:sp>
        <p:nvSpPr>
          <p:cNvPr id="353" name="Google Shape;353;p38"/>
          <p:cNvSpPr txBox="1"/>
          <p:nvPr/>
        </p:nvSpPr>
        <p:spPr>
          <a:xfrm>
            <a:off x="405150" y="2043650"/>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Kong</a:t>
            </a:r>
            <a:endParaRPr sz="500">
              <a:latin typeface="Open Sans"/>
              <a:ea typeface="Open Sans"/>
              <a:cs typeface="Open Sans"/>
              <a:sym typeface="Open Sans"/>
            </a:endParaRPr>
          </a:p>
        </p:txBody>
      </p:sp>
      <p:cxnSp>
        <p:nvCxnSpPr>
          <p:cNvPr id="354" name="Google Shape;354;p38"/>
          <p:cNvCxnSpPr/>
          <p:nvPr/>
        </p:nvCxnSpPr>
        <p:spPr>
          <a:xfrm>
            <a:off x="3162525" y="1636730"/>
            <a:ext cx="7800" cy="304200"/>
          </a:xfrm>
          <a:prstGeom prst="straightConnector1">
            <a:avLst/>
          </a:prstGeom>
          <a:noFill/>
          <a:ln cap="flat" cmpd="sng" w="9525">
            <a:solidFill>
              <a:schemeClr val="dk1"/>
            </a:solidFill>
            <a:prstDash val="solid"/>
            <a:round/>
            <a:headEnd len="med" w="med" type="none"/>
            <a:tailEnd len="med" w="med" type="triangle"/>
          </a:ln>
        </p:spPr>
      </p:cxnSp>
      <p:sp>
        <p:nvSpPr>
          <p:cNvPr id="355" name="Google Shape;355;p38"/>
          <p:cNvSpPr txBox="1"/>
          <p:nvPr/>
        </p:nvSpPr>
        <p:spPr>
          <a:xfrm>
            <a:off x="2040181" y="1837821"/>
            <a:ext cx="37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b</a:t>
            </a:r>
            <a:endParaRPr baseline="-25000">
              <a:latin typeface="Open Sans"/>
              <a:ea typeface="Open Sans"/>
              <a:cs typeface="Open Sans"/>
              <a:sym typeface="Open Sans"/>
            </a:endParaRPr>
          </a:p>
        </p:txBody>
      </p:sp>
      <p:graphicFrame>
        <p:nvGraphicFramePr>
          <p:cNvPr id="356" name="Google Shape;356;p38"/>
          <p:cNvGraphicFramePr/>
          <p:nvPr/>
        </p:nvGraphicFramePr>
        <p:xfrm>
          <a:off x="2310725" y="1945055"/>
          <a:ext cx="3000000" cy="3000000"/>
        </p:xfrm>
        <a:graphic>
          <a:graphicData uri="http://schemas.openxmlformats.org/drawingml/2006/table">
            <a:tbl>
              <a:tblPr>
                <a:noFill/>
                <a:tableStyleId>{A9579565-29E5-4867-9E7F-BAE6D8054794}</a:tableStyleId>
              </a:tblPr>
              <a:tblGrid>
                <a:gridCol w="292075"/>
                <a:gridCol w="292075"/>
                <a:gridCol w="292075"/>
                <a:gridCol w="292075"/>
                <a:gridCol w="292075"/>
                <a:gridCol w="292075"/>
              </a:tblGrid>
              <a:tr h="213375">
                <a:tc>
                  <a:txBody>
                    <a:bodyPr/>
                    <a:lstStyle/>
                    <a:p>
                      <a:pPr indent="0" lvl="0" marL="0" rtl="0" algn="ctr">
                        <a:spcBef>
                          <a:spcPts val="0"/>
                        </a:spcBef>
                        <a:spcAft>
                          <a:spcPts val="0"/>
                        </a:spcAft>
                        <a:buNone/>
                      </a:pPr>
                      <a:r>
                        <a:rPr lang="en" sz="1000">
                          <a:solidFill>
                            <a:schemeClr val="lt1"/>
                          </a:solidFill>
                        </a:rPr>
                        <a:t>0.03</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0.01</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0.01</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0.45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0.45</a:t>
                      </a:r>
                      <a:endParaRPr sz="1000">
                        <a:solidFill>
                          <a:schemeClr val="lt1"/>
                        </a:solidFill>
                      </a:endParaRPr>
                    </a:p>
                  </a:txBody>
                  <a:tcPr marT="0" marB="0" marR="0" marL="0">
                    <a:solidFill>
                      <a:schemeClr val="dk1"/>
                    </a:solidFill>
                  </a:tcPr>
                </a:tc>
              </a:tr>
            </a:tbl>
          </a:graphicData>
        </a:graphic>
      </p:graphicFrame>
      <p:sp>
        <p:nvSpPr>
          <p:cNvPr id="357" name="Google Shape;357;p38"/>
          <p:cNvSpPr txBox="1"/>
          <p:nvPr/>
        </p:nvSpPr>
        <p:spPr>
          <a:xfrm>
            <a:off x="3180588" y="1606286"/>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softmax</a:t>
            </a:r>
            <a:endParaRPr sz="900">
              <a:latin typeface="Open Sans"/>
              <a:ea typeface="Open Sans"/>
              <a:cs typeface="Open Sans"/>
              <a:sym typeface="Open Sans"/>
            </a:endParaRPr>
          </a:p>
        </p:txBody>
      </p:sp>
      <p:graphicFrame>
        <p:nvGraphicFramePr>
          <p:cNvPr id="358" name="Google Shape;358;p38"/>
          <p:cNvGraphicFramePr/>
          <p:nvPr/>
        </p:nvGraphicFramePr>
        <p:xfrm>
          <a:off x="4571989" y="3833539"/>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59" name="Google Shape;359;p38"/>
          <p:cNvGraphicFramePr/>
          <p:nvPr/>
        </p:nvGraphicFramePr>
        <p:xfrm>
          <a:off x="5661639" y="3849980"/>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0" name="Google Shape;360;p38"/>
          <p:cNvGraphicFramePr/>
          <p:nvPr/>
        </p:nvGraphicFramePr>
        <p:xfrm>
          <a:off x="6471339" y="3838214"/>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1" name="Google Shape;361;p38"/>
          <p:cNvGraphicFramePr/>
          <p:nvPr/>
        </p:nvGraphicFramePr>
        <p:xfrm>
          <a:off x="7469064" y="3833539"/>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2" name="Google Shape;362;p38"/>
          <p:cNvGraphicFramePr/>
          <p:nvPr/>
        </p:nvGraphicFramePr>
        <p:xfrm>
          <a:off x="8466789" y="3833539"/>
          <a:ext cx="3000000" cy="3000000"/>
        </p:xfrm>
        <a:graphic>
          <a:graphicData uri="http://schemas.openxmlformats.org/drawingml/2006/table">
            <a:tbl>
              <a:tblPr>
                <a:noFill/>
                <a:tableStyleId>{A9579565-29E5-4867-9E7F-BAE6D8054794}</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363" name="Google Shape;363;p38"/>
          <p:cNvSpPr txBox="1"/>
          <p:nvPr/>
        </p:nvSpPr>
        <p:spPr>
          <a:xfrm>
            <a:off x="7729771" y="1655850"/>
            <a:ext cx="138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these numbers are just for demo purposes….</a:t>
            </a:r>
            <a:endParaRPr sz="800">
              <a:solidFill>
                <a:srgbClr val="FF0000"/>
              </a:solidFill>
              <a:latin typeface="Open Sans"/>
              <a:ea typeface="Open Sans"/>
              <a:cs typeface="Open Sans"/>
              <a:sym typeface="Open Sans"/>
            </a:endParaRPr>
          </a:p>
        </p:txBody>
      </p:sp>
      <p:graphicFrame>
        <p:nvGraphicFramePr>
          <p:cNvPr id="364" name="Google Shape;364;p38"/>
          <p:cNvGraphicFramePr/>
          <p:nvPr/>
        </p:nvGraphicFramePr>
        <p:xfrm>
          <a:off x="7346332" y="3038086"/>
          <a:ext cx="3000000" cy="3000000"/>
        </p:xfrm>
        <a:graphic>
          <a:graphicData uri="http://schemas.openxmlformats.org/drawingml/2006/table">
            <a:tbl>
              <a:tblPr>
                <a:noFill/>
                <a:tableStyleId>{A9579565-29E5-4867-9E7F-BAE6D8054794}</a:tableStyleId>
              </a:tblPr>
              <a:tblGrid>
                <a:gridCol w="343850"/>
              </a:tblGrid>
              <a:tr h="182250">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0" marB="0" marR="0" marL="0" anchor="ctr">
                    <a:solidFill>
                      <a:srgbClr val="000000"/>
                    </a:solidFill>
                  </a:tcPr>
                </a:tc>
              </a:tr>
            </a:tbl>
          </a:graphicData>
        </a:graphic>
      </p:graphicFrame>
      <p:graphicFrame>
        <p:nvGraphicFramePr>
          <p:cNvPr id="365" name="Google Shape;365;p38"/>
          <p:cNvGraphicFramePr/>
          <p:nvPr/>
        </p:nvGraphicFramePr>
        <p:xfrm>
          <a:off x="8368007" y="3039746"/>
          <a:ext cx="3000000" cy="3000000"/>
        </p:xfrm>
        <a:graphic>
          <a:graphicData uri="http://schemas.openxmlformats.org/drawingml/2006/table">
            <a:tbl>
              <a:tblPr>
                <a:noFill/>
                <a:tableStyleId>{A9579565-29E5-4867-9E7F-BAE6D8054794}</a:tableStyleId>
              </a:tblPr>
              <a:tblGrid>
                <a:gridCol w="298800"/>
              </a:tblGrid>
              <a:tr h="213350">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0" marB="0" marR="0" marL="0" anchor="ctr">
                    <a:solidFill>
                      <a:srgbClr val="000000"/>
                    </a:solidFill>
                  </a:tcPr>
                </a:tc>
              </a:tr>
            </a:tbl>
          </a:graphicData>
        </a:graphic>
      </p:graphicFrame>
      <p:cxnSp>
        <p:nvCxnSpPr>
          <p:cNvPr id="366" name="Google Shape;366;p38"/>
          <p:cNvCxnSpPr/>
          <p:nvPr/>
        </p:nvCxnSpPr>
        <p:spPr>
          <a:xfrm rot="10800000">
            <a:off x="5010600" y="2322925"/>
            <a:ext cx="3473400" cy="929100"/>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38"/>
          <p:cNvCxnSpPr/>
          <p:nvPr/>
        </p:nvCxnSpPr>
        <p:spPr>
          <a:xfrm flipH="1" rot="10800000">
            <a:off x="6548275" y="2378100"/>
            <a:ext cx="829800" cy="796500"/>
          </a:xfrm>
          <a:prstGeom prst="straightConnector1">
            <a:avLst/>
          </a:prstGeom>
          <a:noFill/>
          <a:ln cap="flat" cmpd="sng" w="9525">
            <a:solidFill>
              <a:schemeClr val="dk1"/>
            </a:solidFill>
            <a:prstDash val="solid"/>
            <a:round/>
            <a:headEnd len="med" w="med" type="none"/>
            <a:tailEnd len="med" w="med" type="none"/>
          </a:ln>
        </p:spPr>
      </p:cxnSp>
      <p:graphicFrame>
        <p:nvGraphicFramePr>
          <p:cNvPr id="368" name="Google Shape;368;p38"/>
          <p:cNvGraphicFramePr/>
          <p:nvPr/>
        </p:nvGraphicFramePr>
        <p:xfrm>
          <a:off x="6479055" y="3019527"/>
          <a:ext cx="3000000" cy="3000000"/>
        </p:xfrm>
        <a:graphic>
          <a:graphicData uri="http://schemas.openxmlformats.org/drawingml/2006/table">
            <a:tbl>
              <a:tblPr>
                <a:noFill/>
                <a:tableStyleId>{A9579565-29E5-4867-9E7F-BAE6D8054794}</a:tableStyleId>
              </a:tblPr>
              <a:tblGrid>
                <a:gridCol w="200000"/>
              </a:tblGrid>
              <a:tr h="182250">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pic>
        <p:nvPicPr>
          <p:cNvPr descr="\tilde{\mathbf{h}} = \sum_{t}\mathbf{b}_t\mathbf{H}_{:t} \in \mathbf{R}^{2d} \quad \tilde{\mathbf{H}} \in \mathbb{R}^{2d \times T}" id="369" name="Google Shape;369;p38"/>
          <p:cNvPicPr preferRelativeResize="0"/>
          <p:nvPr/>
        </p:nvPicPr>
        <p:blipFill>
          <a:blip r:embed="rId4">
            <a:alphaModFix/>
          </a:blip>
          <a:stretch>
            <a:fillRect/>
          </a:stretch>
        </p:blipFill>
        <p:spPr>
          <a:xfrm>
            <a:off x="1825395" y="3612849"/>
            <a:ext cx="1694108" cy="261600"/>
          </a:xfrm>
          <a:prstGeom prst="rect">
            <a:avLst/>
          </a:prstGeom>
          <a:noFill/>
          <a:ln>
            <a:noFill/>
          </a:ln>
        </p:spPr>
      </p:pic>
      <p:pic>
        <p:nvPicPr>
          <p:cNvPr descr="\tilde{\mathbf{h}}" id="370" name="Google Shape;370;p38"/>
          <p:cNvPicPr preferRelativeResize="0"/>
          <p:nvPr/>
        </p:nvPicPr>
        <p:blipFill>
          <a:blip r:embed="rId5">
            <a:alphaModFix/>
          </a:blip>
          <a:stretch>
            <a:fillRect/>
          </a:stretch>
        </p:blipFill>
        <p:spPr>
          <a:xfrm>
            <a:off x="1354106" y="3591318"/>
            <a:ext cx="136576" cy="224375"/>
          </a:xfrm>
          <a:prstGeom prst="rect">
            <a:avLst/>
          </a:prstGeom>
          <a:noFill/>
          <a:ln>
            <a:noFill/>
          </a:ln>
        </p:spPr>
      </p:pic>
      <p:cxnSp>
        <p:nvCxnSpPr>
          <p:cNvPr id="371" name="Google Shape;371;p38"/>
          <p:cNvCxnSpPr/>
          <p:nvPr/>
        </p:nvCxnSpPr>
        <p:spPr>
          <a:xfrm>
            <a:off x="1670250" y="3196725"/>
            <a:ext cx="0" cy="276600"/>
          </a:xfrm>
          <a:prstGeom prst="straightConnector1">
            <a:avLst/>
          </a:prstGeom>
          <a:noFill/>
          <a:ln cap="flat" cmpd="sng" w="9525">
            <a:solidFill>
              <a:schemeClr val="dk1"/>
            </a:solidFill>
            <a:prstDash val="solid"/>
            <a:round/>
            <a:headEnd len="med" w="med" type="none"/>
            <a:tailEnd len="med" w="med" type="triangle"/>
          </a:ln>
        </p:spPr>
      </p:cxnSp>
      <p:sp>
        <p:nvSpPr>
          <p:cNvPr id="372" name="Google Shape;372;p38"/>
          <p:cNvSpPr txBox="1"/>
          <p:nvPr/>
        </p:nvSpPr>
        <p:spPr>
          <a:xfrm>
            <a:off x="1696082" y="31103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After dot</a:t>
            </a:r>
            <a:endParaRPr sz="900">
              <a:latin typeface="Open Sans"/>
              <a:ea typeface="Open Sans"/>
              <a:cs typeface="Open Sans"/>
              <a:sym typeface="Open Sans"/>
            </a:endParaRPr>
          </a:p>
        </p:txBody>
      </p:sp>
      <p:graphicFrame>
        <p:nvGraphicFramePr>
          <p:cNvPr id="373" name="Google Shape;373;p38"/>
          <p:cNvGraphicFramePr/>
          <p:nvPr/>
        </p:nvGraphicFramePr>
        <p:xfrm>
          <a:off x="1122123" y="4282675"/>
          <a:ext cx="3000000" cy="3000000"/>
        </p:xfrm>
        <a:graphic>
          <a:graphicData uri="http://schemas.openxmlformats.org/drawingml/2006/table">
            <a:tbl>
              <a:tblPr>
                <a:noFill/>
                <a:tableStyleId>{A9579565-29E5-4867-9E7F-BAE6D8054794}</a:tableStyleId>
              </a:tblPr>
              <a:tblGrid>
                <a:gridCol w="205700"/>
                <a:gridCol w="205700"/>
                <a:gridCol w="205700"/>
                <a:gridCol w="205700"/>
                <a:gridCol w="205700"/>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sp>
        <p:nvSpPr>
          <p:cNvPr id="374" name="Google Shape;374;p38"/>
          <p:cNvSpPr txBox="1"/>
          <p:nvPr/>
        </p:nvSpPr>
        <p:spPr>
          <a:xfrm>
            <a:off x="1810371" y="3901463"/>
            <a:ext cx="98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copy T times</a:t>
            </a:r>
            <a:endParaRPr sz="900">
              <a:latin typeface="Open Sans"/>
              <a:ea typeface="Open Sans"/>
              <a:cs typeface="Open Sans"/>
              <a:sym typeface="Open Sans"/>
            </a:endParaRPr>
          </a:p>
        </p:txBody>
      </p:sp>
      <p:cxnSp>
        <p:nvCxnSpPr>
          <p:cNvPr id="375" name="Google Shape;375;p38"/>
          <p:cNvCxnSpPr/>
          <p:nvPr/>
        </p:nvCxnSpPr>
        <p:spPr>
          <a:xfrm>
            <a:off x="1670250" y="3980848"/>
            <a:ext cx="0" cy="276600"/>
          </a:xfrm>
          <a:prstGeom prst="straightConnector1">
            <a:avLst/>
          </a:prstGeom>
          <a:noFill/>
          <a:ln cap="flat" cmpd="sng" w="9525">
            <a:solidFill>
              <a:schemeClr val="dk1"/>
            </a:solidFill>
            <a:prstDash val="solid"/>
            <a:round/>
            <a:headEnd len="med" w="med" type="none"/>
            <a:tailEnd len="med" w="med" type="triangle"/>
          </a:ln>
        </p:spPr>
      </p:cxnSp>
      <p:pic>
        <p:nvPicPr>
          <p:cNvPr descr="\tilde{\mathbf{H}}" id="376" name="Google Shape;376;p38"/>
          <p:cNvPicPr preferRelativeResize="0"/>
          <p:nvPr/>
        </p:nvPicPr>
        <p:blipFill>
          <a:blip r:embed="rId6">
            <a:alphaModFix/>
          </a:blip>
          <a:stretch>
            <a:fillRect/>
          </a:stretch>
        </p:blipFill>
        <p:spPr>
          <a:xfrm>
            <a:off x="827770" y="4387551"/>
            <a:ext cx="205700" cy="2307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sp>
        <p:nvSpPr>
          <p:cNvPr id="382" name="Google Shape;382;p39"/>
          <p:cNvSpPr txBox="1"/>
          <p:nvPr/>
        </p:nvSpPr>
        <p:spPr>
          <a:xfrm>
            <a:off x="152400" y="1072950"/>
            <a:ext cx="906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This model achieved 77.3 F1 on SQuAD v1.1 (very good at that time)....</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Performed some </a:t>
            </a:r>
            <a:r>
              <a:rPr b="1" lang="en" sz="1300">
                <a:latin typeface="Open Sans"/>
                <a:ea typeface="Open Sans"/>
                <a:cs typeface="Open Sans"/>
                <a:sym typeface="Open Sans"/>
              </a:rPr>
              <a:t>ablation</a:t>
            </a:r>
            <a:r>
              <a:rPr lang="en" sz="1300">
                <a:latin typeface="Open Sans"/>
                <a:ea typeface="Open Sans"/>
                <a:cs typeface="Open Sans"/>
                <a:sym typeface="Open Sans"/>
              </a:rPr>
              <a:t> experiments:</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context-to-query attention -&gt; 67.7 F1</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query-to-context attention -&gt; 73.7 F1</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character embeddings -&gt; 75.4 F1</a:t>
            </a:r>
            <a:endParaRPr sz="1300">
              <a:latin typeface="Open Sans"/>
              <a:ea typeface="Open Sans"/>
              <a:cs typeface="Open Sans"/>
              <a:sym typeface="Open Sans"/>
            </a:endParaRPr>
          </a:p>
        </p:txBody>
      </p:sp>
      <p:pic>
        <p:nvPicPr>
          <p:cNvPr id="383" name="Google Shape;383;p39"/>
          <p:cNvPicPr preferRelativeResize="0"/>
          <p:nvPr/>
        </p:nvPicPr>
        <p:blipFill>
          <a:blip r:embed="rId3">
            <a:alphaModFix/>
          </a:blip>
          <a:stretch>
            <a:fillRect/>
          </a:stretch>
        </p:blipFill>
        <p:spPr>
          <a:xfrm>
            <a:off x="839426" y="2515653"/>
            <a:ext cx="7465149" cy="225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BERT for reading comprehension</a:t>
            </a:r>
            <a:endParaRPr sz="2600"/>
          </a:p>
        </p:txBody>
      </p:sp>
      <p:pic>
        <p:nvPicPr>
          <p:cNvPr id="389" name="Google Shape;389;p40"/>
          <p:cNvPicPr preferRelativeResize="0"/>
          <p:nvPr/>
        </p:nvPicPr>
        <p:blipFill>
          <a:blip r:embed="rId3">
            <a:alphaModFix/>
          </a:blip>
          <a:stretch>
            <a:fillRect/>
          </a:stretch>
        </p:blipFill>
        <p:spPr>
          <a:xfrm>
            <a:off x="152400" y="1389250"/>
            <a:ext cx="5476674" cy="3035275"/>
          </a:xfrm>
          <a:prstGeom prst="rect">
            <a:avLst/>
          </a:prstGeom>
          <a:noFill/>
          <a:ln>
            <a:noFill/>
          </a:ln>
        </p:spPr>
      </p:pic>
      <p:sp>
        <p:nvSpPr>
          <p:cNvPr id="390" name="Google Shape;390;p40"/>
          <p:cNvSpPr txBox="1"/>
          <p:nvPr/>
        </p:nvSpPr>
        <p:spPr>
          <a:xfrm>
            <a:off x="5705275" y="996750"/>
            <a:ext cx="3414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Treat the query and passage as two </a:t>
            </a:r>
            <a:r>
              <a:rPr lang="en">
                <a:latin typeface="Open Sans"/>
                <a:ea typeface="Open Sans"/>
                <a:cs typeface="Open Sans"/>
                <a:sym typeface="Open Sans"/>
              </a:rPr>
              <a:t>segments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Pass the last layer hidden states (H) to predict the START and END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SpanBERT scores 94.6 on basic BERT!</a:t>
            </a:r>
            <a:endParaRPr>
              <a:latin typeface="Open Sans"/>
              <a:ea typeface="Open Sans"/>
              <a:cs typeface="Open Sans"/>
              <a:sym typeface="Open Sans"/>
            </a:endParaRPr>
          </a:p>
        </p:txBody>
      </p:sp>
      <p:pic>
        <p:nvPicPr>
          <p:cNvPr id="391" name="Google Shape;391;p40"/>
          <p:cNvPicPr preferRelativeResize="0"/>
          <p:nvPr/>
        </p:nvPicPr>
        <p:blipFill>
          <a:blip r:embed="rId4">
            <a:alphaModFix/>
          </a:blip>
          <a:stretch>
            <a:fillRect/>
          </a:stretch>
        </p:blipFill>
        <p:spPr>
          <a:xfrm>
            <a:off x="5832709" y="2410134"/>
            <a:ext cx="3243849" cy="1370300"/>
          </a:xfrm>
          <a:prstGeom prst="rect">
            <a:avLst/>
          </a:prstGeom>
          <a:noFill/>
          <a:ln>
            <a:noFill/>
          </a:ln>
        </p:spPr>
      </p:pic>
      <p:sp>
        <p:nvSpPr>
          <p:cNvPr id="392" name="Google Shape;392;p40"/>
          <p:cNvSpPr txBox="1"/>
          <p:nvPr/>
        </p:nvSpPr>
        <p:spPr>
          <a:xfrm>
            <a:off x="-35650" y="4531450"/>
            <a:ext cx="638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C</a:t>
            </a:r>
            <a:r>
              <a:rPr lang="en" sz="1100">
                <a:latin typeface="Open Sans"/>
                <a:ea typeface="Open Sans"/>
                <a:cs typeface="Open Sans"/>
                <a:sym typeface="Open Sans"/>
              </a:rPr>
              <a:t>redit:  </a:t>
            </a:r>
            <a:r>
              <a:rPr lang="en" sz="1100" u="sng">
                <a:solidFill>
                  <a:schemeClr val="hlink"/>
                </a:solidFill>
                <a:latin typeface="Open Sans"/>
                <a:ea typeface="Open Sans"/>
                <a:cs typeface="Open Sans"/>
                <a:sym typeface="Open Sans"/>
                <a:hlinkClick r:id="rId5"/>
              </a:rPr>
              <a:t>https://mccormickml.com/2020/03/10/question-answering-with-a-fine-tuned-BERT/</a:t>
            </a:r>
            <a:r>
              <a:rPr lang="en" sz="1100">
                <a:latin typeface="Open Sans"/>
                <a:ea typeface="Open Sans"/>
                <a:cs typeface="Open Sans"/>
                <a:sym typeface="Open Sans"/>
              </a:rPr>
              <a:t> </a:t>
            </a:r>
            <a:endParaRPr sz="11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Announcement</a:t>
            </a:r>
            <a:endParaRPr sz="2600"/>
          </a:p>
        </p:txBody>
      </p:sp>
      <p:sp>
        <p:nvSpPr>
          <p:cNvPr id="124" name="Google Shape;124;p23"/>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p>
            <a:pPr indent="-323850" lvl="0" marL="457200" rtl="0" algn="l">
              <a:spcBef>
                <a:spcPts val="600"/>
              </a:spcBef>
              <a:spcAft>
                <a:spcPts val="0"/>
              </a:spcAft>
              <a:buSzPts val="1500"/>
              <a:buChar char="●"/>
            </a:pPr>
            <a:r>
              <a:rPr lang="en" sz="1500"/>
              <a:t>TA announcements (if any)...</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[Jia et al., EMNLP 2017]</a:t>
            </a:r>
            <a:endParaRPr sz="2100"/>
          </a:p>
        </p:txBody>
      </p:sp>
      <p:sp>
        <p:nvSpPr>
          <p:cNvPr id="398" name="Google Shape;398;p41"/>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Current systems still perform poorly on </a:t>
            </a:r>
            <a:r>
              <a:rPr b="1" lang="en">
                <a:latin typeface="Open Sans"/>
                <a:ea typeface="Open Sans"/>
                <a:cs typeface="Open Sans"/>
                <a:sym typeface="Open Sans"/>
              </a:rPr>
              <a:t>adversarial examples</a:t>
            </a:r>
            <a:r>
              <a:rPr lang="en">
                <a:latin typeface="Open Sans"/>
                <a:ea typeface="Open Sans"/>
                <a:cs typeface="Open Sans"/>
                <a:sym typeface="Open Sans"/>
              </a:rPr>
              <a:t>….</a:t>
            </a:r>
            <a:endParaRPr>
              <a:latin typeface="Open Sans"/>
              <a:ea typeface="Open Sans"/>
              <a:cs typeface="Open Sans"/>
              <a:sym typeface="Open Sans"/>
            </a:endParaRPr>
          </a:p>
        </p:txBody>
      </p:sp>
      <p:sp>
        <p:nvSpPr>
          <p:cNvPr id="399" name="Google Shape;399;p41"/>
          <p:cNvSpPr txBox="1"/>
          <p:nvPr/>
        </p:nvSpPr>
        <p:spPr>
          <a:xfrm>
            <a:off x="192950" y="4531450"/>
            <a:ext cx="838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Adversarial Examples for Evaluating Reading Comprehension Systems?, Jia  et al., 2017, </a:t>
            </a:r>
            <a:r>
              <a:rPr lang="en" sz="1000" u="sng">
                <a:solidFill>
                  <a:schemeClr val="hlink"/>
                </a:solidFill>
                <a:latin typeface="Open Sans"/>
                <a:ea typeface="Open Sans"/>
                <a:cs typeface="Open Sans"/>
                <a:sym typeface="Open Sans"/>
                <a:hlinkClick r:id="rId3"/>
              </a:rPr>
              <a:t>https://arxiv.org/pdf/1707.07328.pdf</a:t>
            </a:r>
            <a:r>
              <a:rPr lang="en" sz="1000">
                <a:solidFill>
                  <a:schemeClr val="dk1"/>
                </a:solidFill>
                <a:latin typeface="Open Sans"/>
                <a:ea typeface="Open Sans"/>
                <a:cs typeface="Open Sans"/>
                <a:sym typeface="Open Sans"/>
              </a:rPr>
              <a:t> </a:t>
            </a:r>
            <a:endParaRPr sz="1000">
              <a:latin typeface="Open Sans"/>
              <a:ea typeface="Open Sans"/>
              <a:cs typeface="Open Sans"/>
              <a:sym typeface="Open Sans"/>
            </a:endParaRPr>
          </a:p>
        </p:txBody>
      </p:sp>
      <p:pic>
        <p:nvPicPr>
          <p:cNvPr id="400" name="Google Shape;400;p41"/>
          <p:cNvPicPr preferRelativeResize="0"/>
          <p:nvPr/>
        </p:nvPicPr>
        <p:blipFill>
          <a:blip r:embed="rId4">
            <a:alphaModFix/>
          </a:blip>
          <a:stretch>
            <a:fillRect/>
          </a:stretch>
        </p:blipFill>
        <p:spPr>
          <a:xfrm>
            <a:off x="4641402" y="1883362"/>
            <a:ext cx="3735324" cy="2063425"/>
          </a:xfrm>
          <a:prstGeom prst="rect">
            <a:avLst/>
          </a:prstGeom>
          <a:noFill/>
          <a:ln>
            <a:noFill/>
          </a:ln>
        </p:spPr>
      </p:pic>
      <p:pic>
        <p:nvPicPr>
          <p:cNvPr id="401" name="Google Shape;401;p41"/>
          <p:cNvPicPr preferRelativeResize="0"/>
          <p:nvPr/>
        </p:nvPicPr>
        <p:blipFill>
          <a:blip r:embed="rId5">
            <a:alphaModFix/>
          </a:blip>
          <a:stretch>
            <a:fillRect/>
          </a:stretch>
        </p:blipFill>
        <p:spPr>
          <a:xfrm>
            <a:off x="192950" y="1500225"/>
            <a:ext cx="3987562" cy="2829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[Sen et al., EMNLP 2020] </a:t>
            </a:r>
            <a:endParaRPr sz="2100"/>
          </a:p>
        </p:txBody>
      </p:sp>
      <p:sp>
        <p:nvSpPr>
          <p:cNvPr id="407" name="Google Shape;407;p42"/>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Can’t really generalize…..</a:t>
            </a:r>
            <a:endParaRPr>
              <a:latin typeface="Open Sans"/>
              <a:ea typeface="Open Sans"/>
              <a:cs typeface="Open Sans"/>
              <a:sym typeface="Open Sans"/>
            </a:endParaRPr>
          </a:p>
        </p:txBody>
      </p:sp>
      <p:sp>
        <p:nvSpPr>
          <p:cNvPr id="408" name="Google Shape;408;p42"/>
          <p:cNvSpPr txBox="1"/>
          <p:nvPr/>
        </p:nvSpPr>
        <p:spPr>
          <a:xfrm>
            <a:off x="192950" y="4531450"/>
            <a:ext cx="838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What do models learn from question answering datasets</a:t>
            </a:r>
            <a:r>
              <a:rPr lang="en" sz="1100">
                <a:solidFill>
                  <a:schemeClr val="dk1"/>
                </a:solidFill>
                <a:latin typeface="Open Sans"/>
                <a:ea typeface="Open Sans"/>
                <a:cs typeface="Open Sans"/>
                <a:sym typeface="Open Sans"/>
              </a:rPr>
              <a:t>?, Sen  et al., 2020, </a:t>
            </a:r>
            <a:r>
              <a:rPr lang="en" sz="1100" u="sng">
                <a:solidFill>
                  <a:schemeClr val="hlink"/>
                </a:solidFill>
                <a:latin typeface="Open Sans"/>
                <a:ea typeface="Open Sans"/>
                <a:cs typeface="Open Sans"/>
                <a:sym typeface="Open Sans"/>
                <a:hlinkClick r:id="rId3"/>
              </a:rPr>
              <a:t>https://arxiv.org/pdf/2004.03490.pdf</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pic>
        <p:nvPicPr>
          <p:cNvPr id="409" name="Google Shape;409;p42"/>
          <p:cNvPicPr preferRelativeResize="0"/>
          <p:nvPr/>
        </p:nvPicPr>
        <p:blipFill>
          <a:blip r:embed="rId4">
            <a:alphaModFix/>
          </a:blip>
          <a:stretch>
            <a:fillRect/>
          </a:stretch>
        </p:blipFill>
        <p:spPr>
          <a:xfrm>
            <a:off x="1952150" y="1507850"/>
            <a:ext cx="5239701" cy="248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[Ribeiro et al., ACL 2020]</a:t>
            </a:r>
            <a:endParaRPr sz="2100"/>
          </a:p>
        </p:txBody>
      </p:sp>
      <p:sp>
        <p:nvSpPr>
          <p:cNvPr id="415" name="Google Shape;415;p43"/>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Didn’t pass human-made test</a:t>
            </a:r>
            <a:endParaRPr>
              <a:latin typeface="Open Sans"/>
              <a:ea typeface="Open Sans"/>
              <a:cs typeface="Open Sans"/>
              <a:sym typeface="Open Sans"/>
            </a:endParaRPr>
          </a:p>
        </p:txBody>
      </p:sp>
      <p:sp>
        <p:nvSpPr>
          <p:cNvPr id="416" name="Google Shape;416;p43"/>
          <p:cNvSpPr txBox="1"/>
          <p:nvPr/>
        </p:nvSpPr>
        <p:spPr>
          <a:xfrm>
            <a:off x="192950" y="4531450"/>
            <a:ext cx="838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Beyond Accuracy: Behavioral Testing of NLP Models with CheckList</a:t>
            </a:r>
            <a:r>
              <a:rPr lang="en" sz="900">
                <a:solidFill>
                  <a:schemeClr val="dk1"/>
                </a:solidFill>
                <a:latin typeface="Open Sans"/>
                <a:ea typeface="Open Sans"/>
                <a:cs typeface="Open Sans"/>
                <a:sym typeface="Open Sans"/>
              </a:rPr>
              <a:t>? (Best Paper Award), Ribeiro  et al., 2020, </a:t>
            </a:r>
            <a:r>
              <a:rPr lang="en" sz="900" u="sng">
                <a:solidFill>
                  <a:schemeClr val="hlink"/>
                </a:solidFill>
                <a:latin typeface="Open Sans"/>
                <a:ea typeface="Open Sans"/>
                <a:cs typeface="Open Sans"/>
                <a:sym typeface="Open Sans"/>
                <a:hlinkClick r:id="rId3"/>
              </a:rPr>
              <a:t>https://arxiv.org/pdf/2005.04118.pdf</a:t>
            </a:r>
            <a:r>
              <a:rPr lang="en" sz="900">
                <a:solidFill>
                  <a:schemeClr val="dk1"/>
                </a:solidFill>
                <a:latin typeface="Open Sans"/>
                <a:ea typeface="Open Sans"/>
                <a:cs typeface="Open Sans"/>
                <a:sym typeface="Open Sans"/>
              </a:rPr>
              <a:t> </a:t>
            </a:r>
            <a:endParaRPr sz="900">
              <a:latin typeface="Open Sans"/>
              <a:ea typeface="Open Sans"/>
              <a:cs typeface="Open Sans"/>
              <a:sym typeface="Open Sans"/>
            </a:endParaRPr>
          </a:p>
        </p:txBody>
      </p:sp>
      <p:pic>
        <p:nvPicPr>
          <p:cNvPr id="417" name="Google Shape;417;p43"/>
          <p:cNvPicPr preferRelativeResize="0"/>
          <p:nvPr/>
        </p:nvPicPr>
        <p:blipFill>
          <a:blip r:embed="rId4">
            <a:alphaModFix/>
          </a:blip>
          <a:stretch>
            <a:fillRect/>
          </a:stretch>
        </p:blipFill>
        <p:spPr>
          <a:xfrm>
            <a:off x="1281138" y="1549350"/>
            <a:ext cx="6615075" cy="2829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Open-domain (textual) question-answering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DrQA [Chen et al., ACL 2017]</a:t>
            </a:r>
            <a:endParaRPr sz="2600"/>
          </a:p>
        </p:txBody>
      </p:sp>
      <p:sp>
        <p:nvSpPr>
          <p:cNvPr id="428" name="Google Shape;428;p45"/>
          <p:cNvSpPr txBox="1"/>
          <p:nvPr>
            <p:ph idx="1" type="body"/>
          </p:nvPr>
        </p:nvSpPr>
        <p:spPr>
          <a:xfrm>
            <a:off x="228600" y="1085850"/>
            <a:ext cx="8763000" cy="3393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We don’t have a given passage.  Instead, we got a list of documents (e.g., Wikipedia).  We don’t know where the answer is located.</a:t>
            </a:r>
            <a:endParaRPr sz="1500"/>
          </a:p>
          <a:p>
            <a:pPr indent="0" lvl="0" marL="457200" rtl="0" algn="l">
              <a:spcBef>
                <a:spcPts val="600"/>
              </a:spcBef>
              <a:spcAft>
                <a:spcPts val="0"/>
              </a:spcAft>
              <a:buNone/>
            </a:pPr>
            <a:r>
              <a:t/>
            </a:r>
            <a:endParaRPr sz="1500"/>
          </a:p>
          <a:p>
            <a:pPr indent="-323850" lvl="0" marL="457200" rtl="0" algn="l">
              <a:spcBef>
                <a:spcPts val="600"/>
              </a:spcBef>
              <a:spcAft>
                <a:spcPts val="0"/>
              </a:spcAft>
              <a:buSzPts val="1500"/>
              <a:buChar char="●"/>
            </a:pPr>
            <a:r>
              <a:rPr b="1" lang="en" sz="1500"/>
              <a:t>Solution</a:t>
            </a:r>
            <a:r>
              <a:rPr lang="en" sz="1500"/>
              <a:t>:  Just learn a </a:t>
            </a:r>
            <a:r>
              <a:rPr b="1" lang="en" sz="1500"/>
              <a:t>retriever</a:t>
            </a:r>
            <a:r>
              <a:rPr lang="en" sz="1500"/>
              <a:t>, then once the candidate passages are retrieved, for each candidate passage, do BiDAF or BERT or whatever you like!</a:t>
            </a:r>
            <a:br>
              <a:rPr lang="en" sz="1500"/>
            </a:br>
            <a:endParaRPr sz="1500"/>
          </a:p>
          <a:p>
            <a:pPr indent="-323850" lvl="0" marL="457200" rtl="0" algn="l">
              <a:spcBef>
                <a:spcPts val="0"/>
              </a:spcBef>
              <a:spcAft>
                <a:spcPts val="0"/>
              </a:spcAft>
              <a:buSzPts val="1500"/>
              <a:buChar char="●"/>
            </a:pPr>
            <a:r>
              <a:rPr b="1" lang="en" sz="1500"/>
              <a:t>How to make the retriever</a:t>
            </a:r>
            <a:r>
              <a:rPr lang="en" sz="1500"/>
              <a:t>:  TF-IDF document retrieval works fine.  </a:t>
            </a:r>
            <a:r>
              <a:rPr lang="en" sz="1500"/>
              <a:t>TF-IDF is simply ranking the documents by prioritizing (1) lower the weights of highly frequent words, and (2) words matching the queries.  More can be studied in </a:t>
            </a:r>
            <a:r>
              <a:rPr lang="en" sz="1500" u="sng">
                <a:solidFill>
                  <a:schemeClr val="hlink"/>
                </a:solidFill>
                <a:hlinkClick r:id="rId3"/>
              </a:rPr>
              <a:t>https://web.stanford.edu/class/cs276/19handouts/lecture6-tfidf-1per.pdf</a:t>
            </a:r>
            <a:r>
              <a:rPr lang="en" sz="1500"/>
              <a:t> </a:t>
            </a:r>
            <a:br>
              <a:rPr lang="en" sz="1500"/>
            </a:br>
            <a:endParaRPr sz="1500"/>
          </a:p>
          <a:p>
            <a:pPr indent="-323850" lvl="0" marL="457200" rtl="0" algn="l">
              <a:spcBef>
                <a:spcPts val="0"/>
              </a:spcBef>
              <a:spcAft>
                <a:spcPts val="0"/>
              </a:spcAft>
              <a:buSzPts val="1500"/>
              <a:buChar char="●"/>
            </a:pPr>
            <a:r>
              <a:rPr b="1" lang="en" sz="1500"/>
              <a:t>So many candidate passages?</a:t>
            </a:r>
            <a:r>
              <a:rPr lang="en" sz="1500"/>
              <a:t> Don’t worry, just treat all of them as just one passage :-) and feed them to BiDAF or BERT or whatever reader…</a:t>
            </a:r>
            <a:endParaRPr sz="1500"/>
          </a:p>
        </p:txBody>
      </p:sp>
      <p:sp>
        <p:nvSpPr>
          <p:cNvPr id="429" name="Google Shape;429;p45"/>
          <p:cNvSpPr txBox="1"/>
          <p:nvPr/>
        </p:nvSpPr>
        <p:spPr>
          <a:xfrm>
            <a:off x="192950" y="4531450"/>
            <a:ext cx="838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Reading Wikipedia to Answer Open-Domain Questions</a:t>
            </a:r>
            <a:r>
              <a:rPr lang="en" sz="1100">
                <a:solidFill>
                  <a:schemeClr val="dk1"/>
                </a:solidFill>
                <a:latin typeface="Open Sans"/>
                <a:ea typeface="Open Sans"/>
                <a:cs typeface="Open Sans"/>
                <a:sym typeface="Open Sans"/>
              </a:rPr>
              <a:t>, Chen  et al., 2017, </a:t>
            </a:r>
            <a:r>
              <a:rPr lang="en" sz="1100" u="sng">
                <a:solidFill>
                  <a:schemeClr val="hlink"/>
                </a:solidFill>
                <a:latin typeface="Open Sans"/>
                <a:ea typeface="Open Sans"/>
                <a:cs typeface="Open Sans"/>
                <a:sym typeface="Open Sans"/>
                <a:hlinkClick r:id="rId4"/>
              </a:rPr>
              <a:t>https://arxiv.org/pdf/1704.00051.pdf</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Training the retriever</a:t>
            </a:r>
            <a:r>
              <a:rPr lang="en" sz="2600"/>
              <a:t> [Lee et al., ACL 2019]</a:t>
            </a:r>
            <a:endParaRPr sz="2600"/>
          </a:p>
        </p:txBody>
      </p:sp>
      <p:sp>
        <p:nvSpPr>
          <p:cNvPr id="435" name="Google Shape;435;p46"/>
          <p:cNvSpPr txBox="1"/>
          <p:nvPr>
            <p:ph idx="1" type="body"/>
          </p:nvPr>
        </p:nvSpPr>
        <p:spPr>
          <a:xfrm>
            <a:off x="6094775" y="1085850"/>
            <a:ext cx="2897100" cy="33939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a:t>Can also </a:t>
            </a:r>
            <a:r>
              <a:rPr b="1" lang="en" sz="1300"/>
              <a:t>train a deep learning based retriever</a:t>
            </a:r>
            <a:r>
              <a:rPr lang="en" sz="1300"/>
              <a:t>.  </a:t>
            </a:r>
            <a:r>
              <a:rPr b="1" lang="en" sz="1300"/>
              <a:t>Idea</a:t>
            </a:r>
            <a:r>
              <a:rPr lang="en" sz="1300"/>
              <a:t>:  </a:t>
            </a:r>
            <a:endParaRPr sz="1300"/>
          </a:p>
          <a:p>
            <a:pPr indent="-311150" lvl="1" marL="914400" rtl="0" algn="l">
              <a:spcBef>
                <a:spcPts val="0"/>
              </a:spcBef>
              <a:spcAft>
                <a:spcPts val="0"/>
              </a:spcAft>
              <a:buSzPts val="1300"/>
              <a:buChar char="○"/>
            </a:pPr>
            <a:r>
              <a:rPr lang="en" sz="1300"/>
              <a:t>Each text passage is encoded as a vector using BERT</a:t>
            </a:r>
            <a:endParaRPr sz="1300"/>
          </a:p>
          <a:p>
            <a:pPr indent="-311150" lvl="1" marL="914400" rtl="0" algn="l">
              <a:spcBef>
                <a:spcPts val="0"/>
              </a:spcBef>
              <a:spcAft>
                <a:spcPts val="0"/>
              </a:spcAft>
              <a:buSzPts val="1300"/>
              <a:buChar char="○"/>
            </a:pPr>
            <a:r>
              <a:rPr lang="en" sz="1300"/>
              <a:t>Each question is encoded as a vector using BERT</a:t>
            </a:r>
            <a:endParaRPr sz="1300"/>
          </a:p>
          <a:p>
            <a:pPr indent="-311150" lvl="1" marL="914400" rtl="0" algn="l">
              <a:spcBef>
                <a:spcPts val="0"/>
              </a:spcBef>
              <a:spcAft>
                <a:spcPts val="0"/>
              </a:spcAft>
              <a:buSzPts val="1300"/>
              <a:buChar char="○"/>
            </a:pPr>
            <a:r>
              <a:rPr lang="en" sz="1300"/>
              <a:t>The retriever score is based on a dot product between these two vectors</a:t>
            </a:r>
            <a:endParaRPr sz="1300"/>
          </a:p>
          <a:p>
            <a:pPr indent="-311150" lvl="0" marL="457200" rtl="0" algn="l">
              <a:spcBef>
                <a:spcPts val="0"/>
              </a:spcBef>
              <a:spcAft>
                <a:spcPts val="0"/>
              </a:spcAft>
              <a:buSzPts val="1300"/>
              <a:buChar char="●"/>
            </a:pPr>
            <a:r>
              <a:rPr b="1" lang="en" sz="1300"/>
              <a:t>Limitations</a:t>
            </a:r>
            <a:r>
              <a:rPr lang="en" sz="1300"/>
              <a:t>:  computationally expensive….</a:t>
            </a:r>
            <a:endParaRPr sz="1300"/>
          </a:p>
        </p:txBody>
      </p:sp>
      <p:sp>
        <p:nvSpPr>
          <p:cNvPr id="436" name="Google Shape;436;p46"/>
          <p:cNvSpPr txBox="1"/>
          <p:nvPr/>
        </p:nvSpPr>
        <p:spPr>
          <a:xfrm>
            <a:off x="192950" y="4531450"/>
            <a:ext cx="838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 Latent Retrieval for Weakly Supervised Open Domain Question Answering</a:t>
            </a:r>
            <a:r>
              <a:rPr lang="en" sz="1000">
                <a:solidFill>
                  <a:schemeClr val="dk1"/>
                </a:solidFill>
                <a:latin typeface="Open Sans"/>
                <a:ea typeface="Open Sans"/>
                <a:cs typeface="Open Sans"/>
                <a:sym typeface="Open Sans"/>
              </a:rPr>
              <a:t>, Lee  et al., 2019, </a:t>
            </a:r>
            <a:r>
              <a:rPr lang="en" sz="1000" u="sng">
                <a:solidFill>
                  <a:schemeClr val="hlink"/>
                </a:solidFill>
                <a:latin typeface="Open Sans"/>
                <a:ea typeface="Open Sans"/>
                <a:cs typeface="Open Sans"/>
                <a:sym typeface="Open Sans"/>
                <a:hlinkClick r:id="rId3"/>
              </a:rPr>
              <a:t>https://arxiv.org/pdf/1906.00300.pdf</a:t>
            </a:r>
            <a:r>
              <a:rPr lang="en" sz="1000">
                <a:solidFill>
                  <a:schemeClr val="dk1"/>
                </a:solidFill>
                <a:latin typeface="Open Sans"/>
                <a:ea typeface="Open Sans"/>
                <a:cs typeface="Open Sans"/>
                <a:sym typeface="Open Sans"/>
              </a:rPr>
              <a:t> </a:t>
            </a:r>
            <a:endParaRPr sz="1000">
              <a:latin typeface="Open Sans"/>
              <a:ea typeface="Open Sans"/>
              <a:cs typeface="Open Sans"/>
              <a:sym typeface="Open Sans"/>
            </a:endParaRPr>
          </a:p>
        </p:txBody>
      </p:sp>
      <p:pic>
        <p:nvPicPr>
          <p:cNvPr id="437" name="Google Shape;437;p46"/>
          <p:cNvPicPr preferRelativeResize="0"/>
          <p:nvPr/>
        </p:nvPicPr>
        <p:blipFill>
          <a:blip r:embed="rId4">
            <a:alphaModFix/>
          </a:blip>
          <a:stretch>
            <a:fillRect/>
          </a:stretch>
        </p:blipFill>
        <p:spPr>
          <a:xfrm>
            <a:off x="152400" y="1123800"/>
            <a:ext cx="5895919" cy="325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Just use the BERT!</a:t>
            </a:r>
            <a:r>
              <a:rPr lang="en" sz="2600"/>
              <a:t> [Karpukhin et al., EMNLP 2020]</a:t>
            </a:r>
            <a:endParaRPr sz="2600"/>
          </a:p>
        </p:txBody>
      </p:sp>
      <p:sp>
        <p:nvSpPr>
          <p:cNvPr id="443" name="Google Shape;443;p47"/>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Just use the BERT without any additional pretraining…thus more efficient…</a:t>
            </a:r>
            <a:endParaRPr sz="1300"/>
          </a:p>
        </p:txBody>
      </p:sp>
      <p:sp>
        <p:nvSpPr>
          <p:cNvPr id="444" name="Google Shape;444;p47"/>
          <p:cNvSpPr txBox="1"/>
          <p:nvPr/>
        </p:nvSpPr>
        <p:spPr>
          <a:xfrm>
            <a:off x="192950" y="4455250"/>
            <a:ext cx="838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Dense Passage Retrieval for Open-Domain Question Answering, Karpukhin  et al., 2020, </a:t>
            </a:r>
            <a:r>
              <a:rPr lang="en" sz="1100" u="sng">
                <a:solidFill>
                  <a:schemeClr val="hlink"/>
                </a:solidFill>
                <a:latin typeface="Open Sans"/>
                <a:ea typeface="Open Sans"/>
                <a:cs typeface="Open Sans"/>
                <a:sym typeface="Open Sans"/>
                <a:hlinkClick r:id="rId3"/>
              </a:rPr>
              <a:t>https://arxiv.org/abs/2004.04906</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Try demo at: </a:t>
            </a:r>
            <a:r>
              <a:rPr lang="en" sz="1100" u="sng">
                <a:solidFill>
                  <a:schemeClr val="hlink"/>
                </a:solidFill>
                <a:latin typeface="Open Sans"/>
                <a:ea typeface="Open Sans"/>
                <a:cs typeface="Open Sans"/>
                <a:sym typeface="Open Sans"/>
                <a:hlinkClick r:id="rId4"/>
              </a:rPr>
              <a:t>http://qa.cs.washington.edu:2020/</a:t>
            </a:r>
            <a:r>
              <a:rPr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pic>
        <p:nvPicPr>
          <p:cNvPr id="445" name="Google Shape;445;p47"/>
          <p:cNvPicPr preferRelativeResize="0"/>
          <p:nvPr/>
        </p:nvPicPr>
        <p:blipFill rotWithShape="1">
          <a:blip r:embed="rId5">
            <a:alphaModFix/>
          </a:blip>
          <a:srcRect b="0" l="0" r="57405" t="0"/>
          <a:stretch/>
        </p:blipFill>
        <p:spPr>
          <a:xfrm>
            <a:off x="702875" y="1585350"/>
            <a:ext cx="3146448" cy="2755600"/>
          </a:xfrm>
          <a:prstGeom prst="rect">
            <a:avLst/>
          </a:prstGeom>
          <a:noFill/>
          <a:ln>
            <a:noFill/>
          </a:ln>
        </p:spPr>
      </p:pic>
      <p:pic>
        <p:nvPicPr>
          <p:cNvPr id="446" name="Google Shape;446;p47"/>
          <p:cNvPicPr preferRelativeResize="0"/>
          <p:nvPr/>
        </p:nvPicPr>
        <p:blipFill>
          <a:blip r:embed="rId6">
            <a:alphaModFix/>
          </a:blip>
          <a:stretch>
            <a:fillRect/>
          </a:stretch>
        </p:blipFill>
        <p:spPr>
          <a:xfrm>
            <a:off x="4057048" y="1623450"/>
            <a:ext cx="4705423" cy="2679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Generative-based</a:t>
            </a:r>
            <a:r>
              <a:rPr lang="en" sz="2600"/>
              <a:t> [Izacard and Grave et al., ACL 2021]</a:t>
            </a:r>
            <a:endParaRPr sz="2600"/>
          </a:p>
        </p:txBody>
      </p:sp>
      <p:sp>
        <p:nvSpPr>
          <p:cNvPr id="452" name="Google Shape;452;p48"/>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Recent work shows that it is beneficial to generate answers instead of extracting answers</a:t>
            </a:r>
            <a:endParaRPr sz="1300"/>
          </a:p>
        </p:txBody>
      </p:sp>
      <p:sp>
        <p:nvSpPr>
          <p:cNvPr id="453" name="Google Shape;453;p48"/>
          <p:cNvSpPr txBox="1"/>
          <p:nvPr/>
        </p:nvSpPr>
        <p:spPr>
          <a:xfrm>
            <a:off x="192950" y="4455250"/>
            <a:ext cx="838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 Leveraging passage retrieval with generative models for open domain question answering, Izacard and Grave, 2021, </a:t>
            </a:r>
            <a:r>
              <a:rPr lang="en" sz="900" u="sng">
                <a:solidFill>
                  <a:schemeClr val="hlink"/>
                </a:solidFill>
                <a:latin typeface="Open Sans"/>
                <a:ea typeface="Open Sans"/>
                <a:cs typeface="Open Sans"/>
                <a:sym typeface="Open Sans"/>
                <a:hlinkClick r:id="rId3"/>
              </a:rPr>
              <a:t>https://arxiv.org/abs/2004.04906</a:t>
            </a:r>
            <a:endParaRPr sz="1100">
              <a:latin typeface="Open Sans"/>
              <a:ea typeface="Open Sans"/>
              <a:cs typeface="Open Sans"/>
              <a:sym typeface="Open Sans"/>
            </a:endParaRPr>
          </a:p>
        </p:txBody>
      </p:sp>
      <p:pic>
        <p:nvPicPr>
          <p:cNvPr id="454" name="Google Shape;454;p48"/>
          <p:cNvPicPr preferRelativeResize="0"/>
          <p:nvPr/>
        </p:nvPicPr>
        <p:blipFill>
          <a:blip r:embed="rId4">
            <a:alphaModFix/>
          </a:blip>
          <a:stretch>
            <a:fillRect/>
          </a:stretch>
        </p:blipFill>
        <p:spPr>
          <a:xfrm>
            <a:off x="152400" y="1640288"/>
            <a:ext cx="8839204" cy="26457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Encoding phrases</a:t>
            </a:r>
            <a:r>
              <a:rPr lang="en" sz="2600"/>
              <a:t> [Lee et al., EMNLP 2020]</a:t>
            </a:r>
            <a:endParaRPr sz="2600"/>
          </a:p>
        </p:txBody>
      </p:sp>
      <p:sp>
        <p:nvSpPr>
          <p:cNvPr id="460" name="Google Shape;460;p49"/>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Encode all the phrases (60 billion phrases in Wikipedia) and only do nearest neighbor search </a:t>
            </a:r>
            <a:r>
              <a:rPr b="1" lang="en" sz="1300"/>
              <a:t>without a BERT model</a:t>
            </a:r>
            <a:endParaRPr b="1" sz="1300"/>
          </a:p>
        </p:txBody>
      </p:sp>
      <p:sp>
        <p:nvSpPr>
          <p:cNvPr id="461" name="Google Shape;461;p49"/>
          <p:cNvSpPr txBox="1"/>
          <p:nvPr/>
        </p:nvSpPr>
        <p:spPr>
          <a:xfrm>
            <a:off x="192950" y="4455250"/>
            <a:ext cx="838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Real-Time  Open-Domain Que</a:t>
            </a:r>
            <a:r>
              <a:rPr lang="en" sz="900">
                <a:solidFill>
                  <a:schemeClr val="dk1"/>
                </a:solidFill>
                <a:latin typeface="Open Sans"/>
                <a:ea typeface="Open Sans"/>
                <a:cs typeface="Open Sans"/>
                <a:sym typeface="Open Sans"/>
              </a:rPr>
              <a:t>stion Answe</a:t>
            </a:r>
            <a:r>
              <a:rPr lang="en" sz="900">
                <a:solidFill>
                  <a:schemeClr val="dk1"/>
                </a:solidFill>
                <a:latin typeface="Open Sans"/>
                <a:ea typeface="Open Sans"/>
                <a:cs typeface="Open Sans"/>
                <a:sym typeface="Open Sans"/>
              </a:rPr>
              <a:t>ring with Dense-Sparse Phrase Index, Seo et al. 2019, </a:t>
            </a:r>
            <a:r>
              <a:rPr lang="en" sz="900" u="sng">
                <a:solidFill>
                  <a:schemeClr val="hlink"/>
                </a:solidFill>
                <a:latin typeface="Open Sans"/>
                <a:ea typeface="Open Sans"/>
                <a:cs typeface="Open Sans"/>
                <a:sym typeface="Open Sans"/>
                <a:hlinkClick r:id="rId3"/>
              </a:rPr>
              <a:t>https://arxiv.org/pdf/1906.05807.pdf</a:t>
            </a:r>
            <a:endParaRPr sz="11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Learning Dense Representations of Phrases at Scale, Lee et al., 2020, </a:t>
            </a:r>
            <a:r>
              <a:rPr lang="en" sz="900" u="sng">
                <a:solidFill>
                  <a:schemeClr val="hlink"/>
                </a:solidFill>
                <a:latin typeface="Open Sans"/>
                <a:ea typeface="Open Sans"/>
                <a:cs typeface="Open Sans"/>
                <a:sym typeface="Open Sans"/>
                <a:hlinkClick r:id="rId4"/>
              </a:rPr>
              <a:t>https://arxiv.org/pdf/2012.12624.pdf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462" name="Google Shape;462;p49"/>
          <p:cNvPicPr preferRelativeResize="0"/>
          <p:nvPr/>
        </p:nvPicPr>
        <p:blipFill>
          <a:blip r:embed="rId5">
            <a:alphaModFix/>
          </a:blip>
          <a:stretch>
            <a:fillRect/>
          </a:stretch>
        </p:blipFill>
        <p:spPr>
          <a:xfrm>
            <a:off x="2054920" y="1558311"/>
            <a:ext cx="4820555" cy="283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Don’t even need anything! [Roberts et al., EMNLP 2020]</a:t>
            </a:r>
            <a:endParaRPr sz="2600"/>
          </a:p>
        </p:txBody>
      </p:sp>
      <p:sp>
        <p:nvSpPr>
          <p:cNvPr id="468" name="Google Shape;468;p50"/>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Don’t even need the retriever or specialized reader (we called closed-book question answering..)</a:t>
            </a:r>
            <a:endParaRPr sz="1300"/>
          </a:p>
        </p:txBody>
      </p:sp>
      <p:sp>
        <p:nvSpPr>
          <p:cNvPr id="469" name="Google Shape;469;p50"/>
          <p:cNvSpPr txBox="1"/>
          <p:nvPr/>
        </p:nvSpPr>
        <p:spPr>
          <a:xfrm>
            <a:off x="192950" y="4455250"/>
            <a:ext cx="838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 How Much Knowledge Can You Pack Into the Parameters of a Language Model?, Roberts et al. 2020, </a:t>
            </a:r>
            <a:r>
              <a:rPr lang="en" sz="800" u="sng">
                <a:solidFill>
                  <a:schemeClr val="hlink"/>
                </a:solidFill>
                <a:latin typeface="Open Sans"/>
                <a:ea typeface="Open Sans"/>
                <a:cs typeface="Open Sans"/>
                <a:sym typeface="Open Sans"/>
                <a:hlinkClick r:id="rId3"/>
              </a:rPr>
              <a:t>https://colinraffel.com/publications/emnlp2020how.pdf</a:t>
            </a:r>
            <a:endParaRPr sz="1000">
              <a:latin typeface="Open Sans"/>
              <a:ea typeface="Open Sans"/>
              <a:cs typeface="Open Sans"/>
              <a:sym typeface="Open Sans"/>
            </a:endParaRPr>
          </a:p>
        </p:txBody>
      </p:sp>
      <p:pic>
        <p:nvPicPr>
          <p:cNvPr id="470" name="Google Shape;470;p50"/>
          <p:cNvPicPr preferRelativeResize="0"/>
          <p:nvPr/>
        </p:nvPicPr>
        <p:blipFill>
          <a:blip r:embed="rId4">
            <a:alphaModFix/>
          </a:blip>
          <a:stretch>
            <a:fillRect/>
          </a:stretch>
        </p:blipFill>
        <p:spPr>
          <a:xfrm>
            <a:off x="1273175" y="1623450"/>
            <a:ext cx="6226343" cy="267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Suggested Readings</a:t>
            </a:r>
            <a:endParaRPr sz="2600"/>
          </a:p>
        </p:txBody>
      </p:sp>
      <p:sp>
        <p:nvSpPr>
          <p:cNvPr id="130" name="Google Shape;130;p24"/>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AutoNum type="arabicPeriod"/>
            </a:pPr>
            <a:r>
              <a:rPr lang="en" sz="1500" u="sng">
                <a:solidFill>
                  <a:schemeClr val="hlink"/>
                </a:solidFill>
                <a:hlinkClick r:id="rId3"/>
              </a:rPr>
              <a:t>https://web.stanford.edu/~jurafsky/slp3/23.pdf</a:t>
            </a:r>
            <a:r>
              <a:rPr lang="en" sz="1500"/>
              <a:t> (question answering)</a:t>
            </a:r>
            <a:endParaRPr/>
          </a:p>
          <a:p>
            <a:pPr indent="-323850" lvl="0" marL="457200" rtl="0" algn="l">
              <a:spcBef>
                <a:spcPts val="0"/>
              </a:spcBef>
              <a:spcAft>
                <a:spcPts val="0"/>
              </a:spcAft>
              <a:buSzPts val="1500"/>
              <a:buAutoNum type="arabicPeriod"/>
            </a:pPr>
            <a:r>
              <a:rPr lang="en" sz="1500" u="sng">
                <a:solidFill>
                  <a:schemeClr val="hlink"/>
                </a:solidFill>
                <a:hlinkClick r:id="rId4"/>
              </a:rPr>
              <a:t>SQuAD: 100,000+ Questions for Machine Comprehension of Text</a:t>
            </a:r>
            <a:endParaRPr sz="1500"/>
          </a:p>
          <a:p>
            <a:pPr indent="-323850" lvl="0" marL="457200" rtl="0" algn="l">
              <a:spcBef>
                <a:spcPts val="0"/>
              </a:spcBef>
              <a:spcAft>
                <a:spcPts val="0"/>
              </a:spcAft>
              <a:buSzPts val="1500"/>
              <a:buAutoNum type="arabicPeriod"/>
            </a:pPr>
            <a:r>
              <a:rPr lang="en" sz="1500" u="sng">
                <a:solidFill>
                  <a:schemeClr val="hlink"/>
                </a:solidFill>
                <a:hlinkClick r:id="rId5"/>
              </a:rPr>
              <a:t>Bidirectional Attention Flow for Machine Comprehension</a:t>
            </a:r>
            <a:endParaRPr sz="1500"/>
          </a:p>
          <a:p>
            <a:pPr indent="-323850" lvl="0" marL="457200" rtl="0" algn="l">
              <a:spcBef>
                <a:spcPts val="0"/>
              </a:spcBef>
              <a:spcAft>
                <a:spcPts val="0"/>
              </a:spcAft>
              <a:buSzPts val="1500"/>
              <a:buAutoNum type="arabicPeriod"/>
            </a:pPr>
            <a:r>
              <a:rPr lang="en" sz="1500" u="sng">
                <a:solidFill>
                  <a:schemeClr val="hlink"/>
                </a:solidFill>
                <a:hlinkClick r:id="rId6"/>
              </a:rPr>
              <a:t>Reading Wikipedia to Answer Open-Domain Questions</a:t>
            </a:r>
            <a:endParaRPr sz="1500"/>
          </a:p>
          <a:p>
            <a:pPr indent="-323850" lvl="0" marL="457200" rtl="0" algn="l">
              <a:spcBef>
                <a:spcPts val="0"/>
              </a:spcBef>
              <a:spcAft>
                <a:spcPts val="0"/>
              </a:spcAft>
              <a:buSzPts val="1500"/>
              <a:buAutoNum type="arabicPeriod"/>
            </a:pPr>
            <a:r>
              <a:rPr lang="en" sz="1500" u="sng">
                <a:solidFill>
                  <a:schemeClr val="hlink"/>
                </a:solidFill>
                <a:hlinkClick r:id="rId7"/>
              </a:rPr>
              <a:t>Latent Retrieval for Weakly Supervised Open Domain Question Answering</a:t>
            </a:r>
            <a:endParaRPr sz="1500"/>
          </a:p>
          <a:p>
            <a:pPr indent="-323850" lvl="0" marL="457200" rtl="0" algn="l">
              <a:spcBef>
                <a:spcPts val="0"/>
              </a:spcBef>
              <a:spcAft>
                <a:spcPts val="0"/>
              </a:spcAft>
              <a:buSzPts val="1500"/>
              <a:buAutoNum type="arabicPeriod"/>
            </a:pPr>
            <a:r>
              <a:rPr lang="en" sz="1500" u="sng">
                <a:solidFill>
                  <a:schemeClr val="hlink"/>
                </a:solidFill>
                <a:hlinkClick r:id="rId8"/>
              </a:rPr>
              <a:t>Dense Passage Retrieval for Open-Domain Question Answering</a:t>
            </a:r>
            <a:endParaRPr sz="1500"/>
          </a:p>
          <a:p>
            <a:pPr indent="-323850" lvl="0" marL="457200" rtl="0" algn="l">
              <a:spcBef>
                <a:spcPts val="0"/>
              </a:spcBef>
              <a:spcAft>
                <a:spcPts val="0"/>
              </a:spcAft>
              <a:buSzPts val="1500"/>
              <a:buAutoNum type="arabicPeriod"/>
            </a:pPr>
            <a:r>
              <a:rPr lang="en" sz="1500" u="sng">
                <a:solidFill>
                  <a:schemeClr val="hlink"/>
                </a:solidFill>
                <a:hlinkClick r:id="rId9"/>
              </a:rPr>
              <a:t>Learning Dense Representations of Phrases at Scale</a:t>
            </a:r>
            <a:endParaRPr sz="1500"/>
          </a:p>
          <a:p>
            <a:pPr indent="0" lvl="0" marL="0" rtl="0" algn="l">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Summary</a:t>
            </a:r>
            <a:endParaRPr sz="2600"/>
          </a:p>
        </p:txBody>
      </p:sp>
      <p:sp>
        <p:nvSpPr>
          <p:cNvPr id="476" name="Google Shape;476;p51"/>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Two</a:t>
            </a:r>
            <a:r>
              <a:rPr lang="en" sz="1400"/>
              <a:t> types of problems we discussed</a:t>
            </a:r>
            <a:endParaRPr sz="1400"/>
          </a:p>
          <a:p>
            <a:pPr indent="-317500" lvl="1" marL="914400" rtl="0" algn="l">
              <a:spcBef>
                <a:spcPts val="0"/>
              </a:spcBef>
              <a:spcAft>
                <a:spcPts val="0"/>
              </a:spcAft>
              <a:buSzPts val="1400"/>
              <a:buChar char="○"/>
            </a:pPr>
            <a:r>
              <a:rPr b="1" lang="en" sz="1400"/>
              <a:t>Reading comprehension</a:t>
            </a:r>
            <a:r>
              <a:rPr lang="en" sz="1400"/>
              <a:t> - exceeded human performances…</a:t>
            </a:r>
            <a:endParaRPr sz="1400"/>
          </a:p>
          <a:p>
            <a:pPr indent="-317500" lvl="2" marL="1371600" rtl="0" algn="l">
              <a:spcBef>
                <a:spcPts val="0"/>
              </a:spcBef>
              <a:spcAft>
                <a:spcPts val="0"/>
              </a:spcAft>
              <a:buSzPts val="1400"/>
              <a:buChar char="■"/>
            </a:pPr>
            <a:r>
              <a:rPr lang="en" sz="1400"/>
              <a:t>BERT and BiDAF are two models we discussed….</a:t>
            </a:r>
            <a:endParaRPr sz="1400"/>
          </a:p>
          <a:p>
            <a:pPr indent="-317500" lvl="2" marL="1371600" rtl="0" algn="l">
              <a:spcBef>
                <a:spcPts val="0"/>
              </a:spcBef>
              <a:spcAft>
                <a:spcPts val="0"/>
              </a:spcAft>
              <a:buSzPts val="1400"/>
              <a:buChar char="■"/>
            </a:pPr>
            <a:r>
              <a:rPr lang="en" sz="1400"/>
              <a:t>Not really generalized or robust against adversarial attacks</a:t>
            </a:r>
            <a:endParaRPr sz="1400"/>
          </a:p>
          <a:p>
            <a:pPr indent="-317500" lvl="1" marL="914400" rtl="0" algn="l">
              <a:spcBef>
                <a:spcPts val="0"/>
              </a:spcBef>
              <a:spcAft>
                <a:spcPts val="0"/>
              </a:spcAft>
              <a:buSzPts val="1400"/>
              <a:buChar char="○"/>
            </a:pPr>
            <a:r>
              <a:rPr b="1" lang="en" sz="1400"/>
              <a:t>Open-domain</a:t>
            </a:r>
            <a:endParaRPr b="1" sz="1400"/>
          </a:p>
          <a:p>
            <a:pPr indent="-317500" lvl="2" marL="1371600" rtl="0" algn="l">
              <a:spcBef>
                <a:spcPts val="0"/>
              </a:spcBef>
              <a:spcAft>
                <a:spcPts val="0"/>
              </a:spcAft>
              <a:buSzPts val="1400"/>
              <a:buChar char="■"/>
            </a:pPr>
            <a:r>
              <a:rPr lang="en" sz="1400"/>
              <a:t>Traditional retriever (e.g., TD-IDF) + neural reader</a:t>
            </a:r>
            <a:endParaRPr sz="1400"/>
          </a:p>
          <a:p>
            <a:pPr indent="-317500" lvl="2" marL="1371600" rtl="0" algn="l">
              <a:spcBef>
                <a:spcPts val="0"/>
              </a:spcBef>
              <a:spcAft>
                <a:spcPts val="0"/>
              </a:spcAft>
              <a:buSzPts val="1400"/>
              <a:buChar char="■"/>
            </a:pPr>
            <a:r>
              <a:rPr lang="en" sz="1400"/>
              <a:t>Joint BERT retriever + reader</a:t>
            </a:r>
            <a:endParaRPr sz="1400"/>
          </a:p>
          <a:p>
            <a:pPr indent="-317500" lvl="2" marL="1371600" rtl="0" algn="l">
              <a:spcBef>
                <a:spcPts val="0"/>
              </a:spcBef>
              <a:spcAft>
                <a:spcPts val="0"/>
              </a:spcAft>
              <a:buSzPts val="1400"/>
              <a:buChar char="■"/>
            </a:pPr>
            <a:r>
              <a:rPr lang="en" sz="1400"/>
              <a:t>Just use the BERT without any more pretraining</a:t>
            </a:r>
            <a:endParaRPr sz="1400"/>
          </a:p>
          <a:p>
            <a:pPr indent="-317500" lvl="2" marL="1371600" rtl="0" algn="l">
              <a:spcBef>
                <a:spcPts val="0"/>
              </a:spcBef>
              <a:spcAft>
                <a:spcPts val="0"/>
              </a:spcAft>
              <a:buSzPts val="1400"/>
              <a:buChar char="■"/>
            </a:pPr>
            <a:r>
              <a:rPr lang="en" sz="1400"/>
              <a:t>Accuracy remains low…</a:t>
            </a:r>
            <a:endParaRPr sz="1400"/>
          </a:p>
          <a:p>
            <a:pPr indent="-317500" lvl="0" marL="457200" rtl="0" algn="l">
              <a:spcBef>
                <a:spcPts val="0"/>
              </a:spcBef>
              <a:spcAft>
                <a:spcPts val="0"/>
              </a:spcAft>
              <a:buSzPts val="1400"/>
              <a:buChar char="●"/>
            </a:pPr>
            <a:r>
              <a:rPr lang="en" sz="1400"/>
              <a:t>Using large pretrained models seems a good baseline now…</a:t>
            </a:r>
            <a:endParaRPr sz="1400"/>
          </a:p>
          <a:p>
            <a:pPr indent="-317500" lvl="0" marL="457200" rtl="0" algn="l">
              <a:spcBef>
                <a:spcPts val="0"/>
              </a:spcBef>
              <a:spcAft>
                <a:spcPts val="0"/>
              </a:spcAft>
              <a:buSzPts val="1400"/>
              <a:buChar char="●"/>
            </a:pPr>
            <a:r>
              <a:rPr lang="en" sz="1400"/>
              <a:t>Many areas remain unsolved</a:t>
            </a:r>
            <a:endParaRPr sz="1400"/>
          </a:p>
          <a:p>
            <a:pPr indent="-317500" lvl="1" marL="914400" rtl="0" algn="l">
              <a:spcBef>
                <a:spcPts val="0"/>
              </a:spcBef>
              <a:spcAft>
                <a:spcPts val="0"/>
              </a:spcAft>
              <a:buSzPts val="1400"/>
              <a:buChar char="○"/>
            </a:pPr>
            <a:r>
              <a:rPr lang="en" sz="1400"/>
              <a:t>Robust systems </a:t>
            </a:r>
            <a:endParaRPr sz="1400"/>
          </a:p>
          <a:p>
            <a:pPr indent="-317500" lvl="1" marL="914400" rtl="0" algn="l">
              <a:spcBef>
                <a:spcPts val="0"/>
              </a:spcBef>
              <a:spcAft>
                <a:spcPts val="0"/>
              </a:spcAft>
              <a:buSzPts val="1400"/>
              <a:buChar char="○"/>
            </a:pPr>
            <a:r>
              <a:rPr lang="en" sz="1400"/>
              <a:t>Closed-book question-answering (answer without passages!)</a:t>
            </a:r>
            <a:endParaRPr sz="1400"/>
          </a:p>
          <a:p>
            <a:pPr indent="-317500" lvl="1" marL="914400" rtl="0" algn="l">
              <a:spcBef>
                <a:spcPts val="0"/>
              </a:spcBef>
              <a:spcAft>
                <a:spcPts val="0"/>
              </a:spcAft>
              <a:buSzPts val="1400"/>
              <a:buChar char="○"/>
            </a:pPr>
            <a:r>
              <a:rPr lang="en" sz="1400"/>
              <a:t>Visual QA (</a:t>
            </a:r>
            <a:r>
              <a:rPr lang="en" sz="1400" u="sng">
                <a:solidFill>
                  <a:schemeClr val="hlink"/>
                </a:solidFill>
                <a:hlinkClick r:id="rId3"/>
              </a:rPr>
              <a:t>https://paperswithcode.com/paper/vlmo-unified-vision-language-pre-training</a:t>
            </a:r>
            <a:r>
              <a:rPr lang="en" sz="1400"/>
              <a:t>) </a:t>
            </a:r>
            <a:endParaRPr sz="1400"/>
          </a:p>
          <a:p>
            <a:pPr indent="-317500" lvl="1" marL="914400" rtl="0" algn="l">
              <a:spcBef>
                <a:spcPts val="0"/>
              </a:spcBef>
              <a:spcAft>
                <a:spcPts val="0"/>
              </a:spcAft>
              <a:buSzPts val="1400"/>
              <a:buChar char="○"/>
            </a:pPr>
            <a:r>
              <a:rPr lang="en" sz="1400"/>
              <a:t>Still not sure why these recently proposed models work….</a:t>
            </a:r>
            <a:endParaRPr sz="1400"/>
          </a:p>
          <a:p>
            <a:pPr indent="-317500" lvl="1" marL="914400" rtl="0" algn="l">
              <a:spcBef>
                <a:spcPts val="0"/>
              </a:spcBef>
              <a:spcAft>
                <a:spcPts val="0"/>
              </a:spcAft>
              <a:buSzPts val="1400"/>
              <a:buChar char="○"/>
            </a:pPr>
            <a:r>
              <a:rPr lang="en" sz="1400"/>
              <a:t>Better evaluation? - emphasize more on “knowing” rather than “memorizing”?</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Types of question answering</a:t>
            </a:r>
            <a:endParaRPr sz="2600"/>
          </a:p>
        </p:txBody>
      </p:sp>
      <p:sp>
        <p:nvSpPr>
          <p:cNvPr id="141" name="Google Shape;141;p26"/>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Reading comprehension</a:t>
            </a:r>
            <a:endParaRPr b="1" sz="1500"/>
          </a:p>
          <a:p>
            <a:pPr indent="-323850" lvl="1" marL="914400" rtl="0" algn="l">
              <a:spcBef>
                <a:spcPts val="0"/>
              </a:spcBef>
              <a:spcAft>
                <a:spcPts val="0"/>
              </a:spcAft>
              <a:buSzPts val="1500"/>
              <a:buChar char="○"/>
            </a:pPr>
            <a:r>
              <a:rPr lang="en" sz="1500"/>
              <a:t>Given a passage (paragraph), a question (query), find the answer</a:t>
            </a:r>
            <a:endParaRPr sz="1500"/>
          </a:p>
          <a:p>
            <a:pPr indent="-323850" lvl="1" marL="914400" rtl="0" algn="l">
              <a:spcBef>
                <a:spcPts val="0"/>
              </a:spcBef>
              <a:spcAft>
                <a:spcPts val="0"/>
              </a:spcAft>
              <a:buSzPts val="1500"/>
              <a:buChar char="○"/>
            </a:pPr>
            <a:r>
              <a:rPr lang="en" sz="1500"/>
              <a:t>A lot of work in 2016-2018</a:t>
            </a:r>
            <a:endParaRPr sz="1500"/>
          </a:p>
          <a:p>
            <a:pPr indent="-323850" lvl="0" marL="457200" rtl="0" algn="l">
              <a:spcBef>
                <a:spcPts val="0"/>
              </a:spcBef>
              <a:spcAft>
                <a:spcPts val="0"/>
              </a:spcAft>
              <a:buSzPts val="1500"/>
              <a:buChar char="●"/>
            </a:pPr>
            <a:r>
              <a:rPr b="1" lang="en" sz="1500"/>
              <a:t>Open-domain question answering</a:t>
            </a:r>
            <a:endParaRPr b="1" sz="1500"/>
          </a:p>
          <a:p>
            <a:pPr indent="-323850" lvl="1" marL="914400" rtl="0" algn="l">
              <a:spcBef>
                <a:spcPts val="0"/>
              </a:spcBef>
              <a:spcAft>
                <a:spcPts val="0"/>
              </a:spcAft>
              <a:buSzPts val="1500"/>
              <a:buChar char="○"/>
            </a:pPr>
            <a:r>
              <a:rPr lang="en" sz="1500"/>
              <a:t>Given a huge database, a question, find the answer</a:t>
            </a:r>
            <a:endParaRPr sz="1500"/>
          </a:p>
          <a:p>
            <a:pPr indent="-323850" lvl="1" marL="914400" rtl="0" algn="l">
              <a:spcBef>
                <a:spcPts val="0"/>
              </a:spcBef>
              <a:spcAft>
                <a:spcPts val="0"/>
              </a:spcAft>
              <a:buSzPts val="1500"/>
              <a:buChar char="○"/>
            </a:pPr>
            <a:r>
              <a:rPr lang="en" sz="1500"/>
              <a:t>More practical than reading comprehension</a:t>
            </a:r>
            <a:endParaRPr sz="1500"/>
          </a:p>
          <a:p>
            <a:pPr indent="-323850" lvl="0" marL="457200" rtl="0" algn="l">
              <a:spcBef>
                <a:spcPts val="0"/>
              </a:spcBef>
              <a:spcAft>
                <a:spcPts val="0"/>
              </a:spcAft>
              <a:buSzPts val="1500"/>
              <a:buChar char="●"/>
            </a:pPr>
            <a:r>
              <a:rPr b="1" lang="en" sz="1500"/>
              <a:t>Closed-book question answering</a:t>
            </a:r>
            <a:endParaRPr b="1" sz="1500"/>
          </a:p>
          <a:p>
            <a:pPr indent="-323850" lvl="1" marL="914400" rtl="0" algn="l">
              <a:spcBef>
                <a:spcPts val="0"/>
              </a:spcBef>
              <a:spcAft>
                <a:spcPts val="0"/>
              </a:spcAft>
              <a:buSzPts val="1500"/>
              <a:buChar char="○"/>
            </a:pPr>
            <a:r>
              <a:rPr lang="en" sz="1500"/>
              <a:t>Given a question, find the answer</a:t>
            </a:r>
            <a:endParaRPr sz="1500"/>
          </a:p>
          <a:p>
            <a:pPr indent="-323850" lvl="1" marL="914400" rtl="0" algn="l">
              <a:spcBef>
                <a:spcPts val="0"/>
              </a:spcBef>
              <a:spcAft>
                <a:spcPts val="0"/>
              </a:spcAft>
              <a:buSzPts val="1500"/>
              <a:buChar char="○"/>
            </a:pPr>
            <a:r>
              <a:rPr lang="en" sz="1500"/>
              <a:t>Very few work except T5…..so you can refer to the T5 paper…</a:t>
            </a:r>
            <a:endParaRPr sz="1500"/>
          </a:p>
          <a:p>
            <a:pPr indent="-323850" lvl="0" marL="457200" rtl="0" algn="l">
              <a:spcBef>
                <a:spcPts val="0"/>
              </a:spcBef>
              <a:spcAft>
                <a:spcPts val="0"/>
              </a:spcAft>
              <a:buSzPts val="1500"/>
              <a:buChar char="●"/>
            </a:pPr>
            <a:r>
              <a:rPr b="1" lang="en" sz="1500"/>
              <a:t>Visual QA</a:t>
            </a:r>
            <a:endParaRPr b="1" sz="1500"/>
          </a:p>
          <a:p>
            <a:pPr indent="-323850" lvl="1" marL="914400" rtl="0" algn="l">
              <a:spcBef>
                <a:spcPts val="0"/>
              </a:spcBef>
              <a:spcAft>
                <a:spcPts val="0"/>
              </a:spcAft>
              <a:buSzPts val="1500"/>
              <a:buChar char="○"/>
            </a:pPr>
            <a:r>
              <a:rPr lang="en" sz="1500"/>
              <a:t>Given an image, a question, find the answer</a:t>
            </a:r>
            <a:endParaRPr sz="1500"/>
          </a:p>
          <a:p>
            <a:pPr indent="-323850" lvl="1" marL="914400" rtl="0" algn="l">
              <a:spcBef>
                <a:spcPts val="0"/>
              </a:spcBef>
              <a:spcAft>
                <a:spcPts val="0"/>
              </a:spcAft>
              <a:buSzPts val="1500"/>
              <a:buChar char="○"/>
            </a:pPr>
            <a:r>
              <a:rPr lang="en" sz="1500"/>
              <a:t>Merging human vision and understanding.</a:t>
            </a:r>
            <a:endParaRPr sz="1500"/>
          </a:p>
          <a:p>
            <a:pPr indent="-323850" lvl="1" marL="914400" rtl="0" algn="l">
              <a:spcBef>
                <a:spcPts val="0"/>
              </a:spcBef>
              <a:spcAft>
                <a:spcPts val="0"/>
              </a:spcAft>
              <a:buSzPts val="1500"/>
              <a:buChar char="○"/>
            </a:pPr>
            <a:r>
              <a:rPr lang="en" sz="1500"/>
              <a:t>Not discussed today but as a pointer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Comprehension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Reading comprehension</a:t>
            </a:r>
            <a:endParaRPr sz="2600"/>
          </a:p>
        </p:txBody>
      </p:sp>
      <p:sp>
        <p:nvSpPr>
          <p:cNvPr id="152" name="Google Shape;152;p28"/>
          <p:cNvSpPr txBox="1"/>
          <p:nvPr>
            <p:ph idx="1" type="body"/>
          </p:nvPr>
        </p:nvSpPr>
        <p:spPr>
          <a:xfrm>
            <a:off x="228600" y="1085850"/>
            <a:ext cx="8763000" cy="9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Reading comprehension</a:t>
            </a:r>
            <a:r>
              <a:rPr lang="en" sz="1500"/>
              <a:t>: comprehend a passage of text and answer questions (P, Q) -&gt; A</a:t>
            </a:r>
            <a:endParaRPr sz="1500"/>
          </a:p>
        </p:txBody>
      </p:sp>
      <p:sp>
        <p:nvSpPr>
          <p:cNvPr id="153" name="Google Shape;153;p28"/>
          <p:cNvSpPr txBox="1"/>
          <p:nvPr>
            <p:ph idx="1" type="body"/>
          </p:nvPr>
        </p:nvSpPr>
        <p:spPr>
          <a:xfrm>
            <a:off x="228600" y="3892950"/>
            <a:ext cx="8763000" cy="927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500">
                <a:solidFill>
                  <a:srgbClr val="FF0000"/>
                </a:solidFill>
              </a:rPr>
              <a:t>Q: What language did Tesla study while in school?</a:t>
            </a:r>
            <a:endParaRPr sz="1500">
              <a:solidFill>
                <a:srgbClr val="FF0000"/>
              </a:solidFill>
            </a:endParaRPr>
          </a:p>
          <a:p>
            <a:pPr indent="0" lvl="0" marL="0" rtl="0" algn="ctr">
              <a:spcBef>
                <a:spcPts val="600"/>
              </a:spcBef>
              <a:spcAft>
                <a:spcPts val="0"/>
              </a:spcAft>
              <a:buNone/>
            </a:pPr>
            <a:r>
              <a:rPr lang="en" sz="1500">
                <a:solidFill>
                  <a:srgbClr val="0000FF"/>
                </a:solidFill>
              </a:rPr>
              <a:t>A: German</a:t>
            </a:r>
            <a:endParaRPr sz="1500">
              <a:solidFill>
                <a:srgbClr val="0000FF"/>
              </a:solidFill>
            </a:endParaRPr>
          </a:p>
        </p:txBody>
      </p:sp>
      <p:pic>
        <p:nvPicPr>
          <p:cNvPr id="154" name="Google Shape;154;p28"/>
          <p:cNvPicPr preferRelativeResize="0"/>
          <p:nvPr/>
        </p:nvPicPr>
        <p:blipFill>
          <a:blip r:embed="rId3">
            <a:alphaModFix/>
          </a:blip>
          <a:stretch>
            <a:fillRect/>
          </a:stretch>
        </p:blipFill>
        <p:spPr>
          <a:xfrm>
            <a:off x="2312561" y="1828800"/>
            <a:ext cx="4595089" cy="194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Why do we care about this problem?</a:t>
            </a:r>
            <a:endParaRPr sz="2600"/>
          </a:p>
        </p:txBody>
      </p:sp>
      <p:sp>
        <p:nvSpPr>
          <p:cNvPr id="160" name="Google Shape;160;p29"/>
          <p:cNvSpPr txBox="1"/>
          <p:nvPr>
            <p:ph idx="1" type="body"/>
          </p:nvPr>
        </p:nvSpPr>
        <p:spPr>
          <a:xfrm>
            <a:off x="228600" y="1085850"/>
            <a:ext cx="8763000" cy="17901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Useful </a:t>
            </a:r>
            <a:r>
              <a:rPr b="1" lang="en" sz="1500"/>
              <a:t>testbed</a:t>
            </a:r>
            <a:r>
              <a:rPr lang="en" sz="1500"/>
              <a:t> for how well computer systems understand language</a:t>
            </a:r>
            <a:endParaRPr sz="1500"/>
          </a:p>
          <a:p>
            <a:pPr indent="-323850" lvl="0" marL="457200" rtl="0" algn="l">
              <a:spcBef>
                <a:spcPts val="0"/>
              </a:spcBef>
              <a:spcAft>
                <a:spcPts val="0"/>
              </a:spcAft>
              <a:buSzPts val="1500"/>
              <a:buChar char="●"/>
            </a:pPr>
            <a:r>
              <a:rPr lang="en" sz="1500"/>
              <a:t>Many NLP tasks can be reduced to a reading comprehension problem:</a:t>
            </a:r>
            <a:endParaRPr sz="1500"/>
          </a:p>
        </p:txBody>
      </p:sp>
      <p:sp>
        <p:nvSpPr>
          <p:cNvPr id="161" name="Google Shape;161;p29"/>
          <p:cNvSpPr txBox="1"/>
          <p:nvPr>
            <p:ph idx="1" type="body"/>
          </p:nvPr>
        </p:nvSpPr>
        <p:spPr>
          <a:xfrm>
            <a:off x="900875" y="2158195"/>
            <a:ext cx="3158700" cy="475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600"/>
              <a:t>Information extraction</a:t>
            </a:r>
            <a:endParaRPr b="1" sz="1600"/>
          </a:p>
        </p:txBody>
      </p:sp>
      <p:sp>
        <p:nvSpPr>
          <p:cNvPr id="162" name="Google Shape;162;p29"/>
          <p:cNvSpPr txBox="1"/>
          <p:nvPr>
            <p:ph idx="1" type="body"/>
          </p:nvPr>
        </p:nvSpPr>
        <p:spPr>
          <a:xfrm>
            <a:off x="4922275" y="2163261"/>
            <a:ext cx="3158700" cy="475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500"/>
              <a:t>Semantic role labeling</a:t>
            </a:r>
            <a:endParaRPr b="1" sz="1500"/>
          </a:p>
        </p:txBody>
      </p:sp>
      <p:sp>
        <p:nvSpPr>
          <p:cNvPr id="163" name="Google Shape;163;p29"/>
          <p:cNvSpPr txBox="1"/>
          <p:nvPr>
            <p:ph idx="1" type="body"/>
          </p:nvPr>
        </p:nvSpPr>
        <p:spPr>
          <a:xfrm>
            <a:off x="1747025" y="4031250"/>
            <a:ext cx="1466400" cy="4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Levy et al., 2017</a:t>
            </a:r>
            <a:endParaRPr sz="1300"/>
          </a:p>
        </p:txBody>
      </p:sp>
      <p:sp>
        <p:nvSpPr>
          <p:cNvPr id="164" name="Google Shape;164;p29"/>
          <p:cNvSpPr txBox="1"/>
          <p:nvPr>
            <p:ph idx="1" type="body"/>
          </p:nvPr>
        </p:nvSpPr>
        <p:spPr>
          <a:xfrm>
            <a:off x="5768425" y="4038625"/>
            <a:ext cx="1466400" cy="4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He</a:t>
            </a:r>
            <a:r>
              <a:rPr lang="en" sz="1300"/>
              <a:t> et al., 2015</a:t>
            </a:r>
            <a:endParaRPr sz="1300"/>
          </a:p>
        </p:txBody>
      </p:sp>
      <p:pic>
        <p:nvPicPr>
          <p:cNvPr id="165" name="Google Shape;165;p29"/>
          <p:cNvPicPr preferRelativeResize="0"/>
          <p:nvPr/>
        </p:nvPicPr>
        <p:blipFill>
          <a:blip r:embed="rId3">
            <a:alphaModFix/>
          </a:blip>
          <a:stretch>
            <a:fillRect/>
          </a:stretch>
        </p:blipFill>
        <p:spPr>
          <a:xfrm>
            <a:off x="658100" y="2803016"/>
            <a:ext cx="3644252" cy="1152025"/>
          </a:xfrm>
          <a:prstGeom prst="rect">
            <a:avLst/>
          </a:prstGeom>
          <a:noFill/>
          <a:ln>
            <a:noFill/>
          </a:ln>
        </p:spPr>
      </p:pic>
      <p:pic>
        <p:nvPicPr>
          <p:cNvPr id="166" name="Google Shape;166;p29"/>
          <p:cNvPicPr preferRelativeResize="0"/>
          <p:nvPr/>
        </p:nvPicPr>
        <p:blipFill>
          <a:blip r:embed="rId4">
            <a:alphaModFix/>
          </a:blip>
          <a:stretch>
            <a:fillRect/>
          </a:stretch>
        </p:blipFill>
        <p:spPr>
          <a:xfrm>
            <a:off x="5074975" y="2654900"/>
            <a:ext cx="2853301" cy="1448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 [Rajpurkar et al., ACL 2016]</a:t>
            </a:r>
            <a:endParaRPr sz="1900"/>
          </a:p>
        </p:txBody>
      </p:sp>
      <p:sp>
        <p:nvSpPr>
          <p:cNvPr id="172" name="Google Shape;172;p30"/>
          <p:cNvSpPr txBox="1"/>
          <p:nvPr>
            <p:ph idx="1" type="body"/>
          </p:nvPr>
        </p:nvSpPr>
        <p:spPr>
          <a:xfrm>
            <a:off x="228600" y="1085850"/>
            <a:ext cx="5434800" cy="3366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100k</a:t>
            </a:r>
            <a:r>
              <a:rPr lang="en" sz="1500"/>
              <a:t> annotated (passage, question, answer) triples</a:t>
            </a:r>
            <a:endParaRPr sz="1500"/>
          </a:p>
          <a:p>
            <a:pPr indent="-323850" lvl="1" marL="914400" rtl="0" algn="l">
              <a:spcBef>
                <a:spcPts val="0"/>
              </a:spcBef>
              <a:spcAft>
                <a:spcPts val="0"/>
              </a:spcAft>
              <a:buSzPts val="1500"/>
              <a:buChar char="○"/>
            </a:pPr>
            <a:r>
              <a:rPr lang="en" sz="1500"/>
              <a:t>Large-scale supervised datasets are also a key ingredient for training effective neural models for reading comprehension</a:t>
            </a:r>
            <a:endParaRPr sz="1500"/>
          </a:p>
          <a:p>
            <a:pPr indent="-323850" lvl="0" marL="457200" rtl="0" algn="l">
              <a:spcBef>
                <a:spcPts val="0"/>
              </a:spcBef>
              <a:spcAft>
                <a:spcPts val="0"/>
              </a:spcAft>
              <a:buSzPts val="1500"/>
              <a:buChar char="●"/>
            </a:pPr>
            <a:r>
              <a:rPr b="1" lang="en" sz="1500"/>
              <a:t>Passages</a:t>
            </a:r>
            <a:r>
              <a:rPr lang="en" sz="1500"/>
              <a:t> are selected from </a:t>
            </a:r>
            <a:r>
              <a:rPr b="1" lang="en" sz="1500"/>
              <a:t>English Wikipedia</a:t>
            </a:r>
            <a:r>
              <a:rPr lang="en" sz="1500"/>
              <a:t>, usually 100-150 words</a:t>
            </a:r>
            <a:endParaRPr sz="1500"/>
          </a:p>
          <a:p>
            <a:pPr indent="-323850" lvl="0" marL="457200" rtl="0" algn="l">
              <a:spcBef>
                <a:spcPts val="0"/>
              </a:spcBef>
              <a:spcAft>
                <a:spcPts val="0"/>
              </a:spcAft>
              <a:buSzPts val="1500"/>
              <a:buChar char="●"/>
            </a:pPr>
            <a:r>
              <a:rPr b="1" lang="en" sz="1500"/>
              <a:t>Questions</a:t>
            </a:r>
            <a:r>
              <a:rPr lang="en" sz="1500"/>
              <a:t> are </a:t>
            </a:r>
            <a:r>
              <a:rPr b="1" lang="en" sz="1500"/>
              <a:t>crowd-sourced</a:t>
            </a:r>
            <a:endParaRPr b="1" sz="1500"/>
          </a:p>
          <a:p>
            <a:pPr indent="-323850" lvl="0" marL="457200" rtl="0" algn="l">
              <a:spcBef>
                <a:spcPts val="0"/>
              </a:spcBef>
              <a:spcAft>
                <a:spcPts val="0"/>
              </a:spcAft>
              <a:buSzPts val="1500"/>
              <a:buChar char="●"/>
            </a:pPr>
            <a:r>
              <a:rPr lang="en" sz="1500"/>
              <a:t>Each </a:t>
            </a:r>
            <a:r>
              <a:rPr b="1" lang="en" sz="1500"/>
              <a:t>answer</a:t>
            </a:r>
            <a:r>
              <a:rPr lang="en" sz="1500"/>
              <a:t> is a </a:t>
            </a:r>
            <a:r>
              <a:rPr b="1" lang="en" sz="1500"/>
              <a:t>short-segment of text</a:t>
            </a:r>
            <a:r>
              <a:rPr lang="en" sz="1500"/>
              <a:t> (or span) in the passage</a:t>
            </a:r>
            <a:endParaRPr sz="1500"/>
          </a:p>
          <a:p>
            <a:pPr indent="-323850" lvl="1" marL="914400" rtl="0" algn="l">
              <a:spcBef>
                <a:spcPts val="0"/>
              </a:spcBef>
              <a:spcAft>
                <a:spcPts val="0"/>
              </a:spcAft>
              <a:buSzPts val="1500"/>
              <a:buChar char="○"/>
            </a:pPr>
            <a:r>
              <a:rPr lang="en" sz="1500"/>
              <a:t>Analogical to “extractive” in summarization</a:t>
            </a:r>
            <a:endParaRPr sz="1500"/>
          </a:p>
          <a:p>
            <a:pPr indent="-323850" lvl="1" marL="914400" rtl="0" algn="l">
              <a:spcBef>
                <a:spcPts val="0"/>
              </a:spcBef>
              <a:spcAft>
                <a:spcPts val="0"/>
              </a:spcAft>
              <a:buSzPts val="1500"/>
              <a:buChar char="○"/>
            </a:pPr>
            <a:r>
              <a:rPr lang="en" sz="1500"/>
              <a:t>Actually a big limitation of this dataset</a:t>
            </a:r>
            <a:endParaRPr sz="1500"/>
          </a:p>
          <a:p>
            <a:pPr indent="-323850" lvl="0" marL="457200" rtl="0" algn="l">
              <a:spcBef>
                <a:spcPts val="0"/>
              </a:spcBef>
              <a:spcAft>
                <a:spcPts val="0"/>
              </a:spcAft>
              <a:buSzPts val="1500"/>
              <a:buChar char="●"/>
            </a:pPr>
            <a:r>
              <a:rPr lang="en" sz="1500"/>
              <a:t>SQuAD still remains </a:t>
            </a:r>
            <a:r>
              <a:rPr b="1" lang="en" sz="1500"/>
              <a:t>the most popular</a:t>
            </a:r>
            <a:r>
              <a:rPr lang="en" sz="1500"/>
              <a:t> reading comprehension dataset; it is “almost solved” today….exceeding human performance</a:t>
            </a:r>
            <a:endParaRPr sz="1500"/>
          </a:p>
        </p:txBody>
      </p:sp>
      <p:sp>
        <p:nvSpPr>
          <p:cNvPr id="173" name="Google Shape;173;p30"/>
          <p:cNvSpPr txBox="1"/>
          <p:nvPr/>
        </p:nvSpPr>
        <p:spPr>
          <a:xfrm>
            <a:off x="253828" y="4540200"/>
            <a:ext cx="868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SQuAD: 100,000+ Questions for Machine Comprehension of Text,</a:t>
            </a:r>
            <a:r>
              <a:rPr lang="en" sz="1100">
                <a:latin typeface="Open Sans"/>
                <a:ea typeface="Open Sans"/>
                <a:cs typeface="Open Sans"/>
                <a:sym typeface="Open Sans"/>
              </a:rPr>
              <a:t>  Rajpurkar et al. 2016, </a:t>
            </a:r>
            <a:r>
              <a:rPr lang="en" sz="1100" u="sng">
                <a:solidFill>
                  <a:schemeClr val="hlink"/>
                </a:solidFill>
                <a:latin typeface="Open Sans"/>
                <a:ea typeface="Open Sans"/>
                <a:cs typeface="Open Sans"/>
                <a:sym typeface="Open Sans"/>
                <a:hlinkClick r:id="rId3"/>
              </a:rPr>
              <a:t>https://aclanthology.org/D16-1264.pdf</a:t>
            </a:r>
            <a:r>
              <a:rPr lang="en" sz="1100">
                <a:latin typeface="Open Sans"/>
                <a:ea typeface="Open Sans"/>
                <a:cs typeface="Open Sans"/>
                <a:sym typeface="Open Sans"/>
              </a:rPr>
              <a:t> </a:t>
            </a:r>
            <a:endParaRPr sz="1100">
              <a:latin typeface="Open Sans"/>
              <a:ea typeface="Open Sans"/>
              <a:cs typeface="Open Sans"/>
              <a:sym typeface="Open Sans"/>
            </a:endParaRPr>
          </a:p>
        </p:txBody>
      </p:sp>
      <p:pic>
        <p:nvPicPr>
          <p:cNvPr id="174" name="Google Shape;174;p30"/>
          <p:cNvPicPr preferRelativeResize="0"/>
          <p:nvPr/>
        </p:nvPicPr>
        <p:blipFill>
          <a:blip r:embed="rId4">
            <a:alphaModFix/>
          </a:blip>
          <a:stretch>
            <a:fillRect/>
          </a:stretch>
        </p:blipFill>
        <p:spPr>
          <a:xfrm>
            <a:off x="5782525" y="1123800"/>
            <a:ext cx="2709179" cy="326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